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0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sldIdLst>
    <p:sldId id="261" r:id="rId2"/>
    <p:sldId id="257" r:id="rId3"/>
    <p:sldId id="259" r:id="rId4"/>
    <p:sldId id="269" r:id="rId5"/>
    <p:sldId id="277" r:id="rId6"/>
    <p:sldId id="268" r:id="rId7"/>
    <p:sldId id="266" r:id="rId8"/>
    <p:sldId id="278" r:id="rId9"/>
    <p:sldId id="279" r:id="rId10"/>
    <p:sldId id="281" r:id="rId11"/>
    <p:sldId id="280" r:id="rId12"/>
    <p:sldId id="282" r:id="rId13"/>
    <p:sldId id="272" r:id="rId14"/>
    <p:sldId id="283" r:id="rId15"/>
    <p:sldId id="276" r:id="rId16"/>
  </p:sldIdLst>
  <p:sldSz cx="9144000" cy="6858000" type="screen4x3"/>
  <p:notesSz cx="6858000" cy="9144000"/>
  <p:custDataLst>
    <p:tags r:id="rId17"/>
  </p:custDataLst>
  <p:defaultTextStyle>
    <a:defPPr>
      <a:defRPr lang="ru-RU"/>
    </a:defPPr>
    <a:lvl1pPr marL="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Arial" pitchFamily="34" charset="0"/>
        <a:ea typeface="Arial" pitchFamily="34" charset="0"/>
      </a:defRPr>
    </a:lvl1pPr>
    <a:lvl2pPr marL="4572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Arial" pitchFamily="34" charset="0"/>
        <a:ea typeface="Arial" pitchFamily="34" charset="0"/>
      </a:defRPr>
    </a:lvl2pPr>
    <a:lvl3pPr marL="9144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Arial" pitchFamily="34" charset="0"/>
        <a:ea typeface="Arial" pitchFamily="34" charset="0"/>
      </a:defRPr>
    </a:lvl3pPr>
    <a:lvl4pPr marL="13716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Arial" pitchFamily="34" charset="0"/>
        <a:ea typeface="Arial" pitchFamily="34" charset="0"/>
      </a:defRPr>
    </a:lvl4pPr>
    <a:lvl5pPr marL="1828800" indent="0" algn="l" defTabSz="914400" rtl="0" eaLnBrk="0" fontAlgn="base" hangingPunct="0">
      <a:lnSpc>
        <a:spcPct val="100000"/>
      </a:lnSpc>
      <a:spcBef>
        <a:spcPct val="0"/>
      </a:spcBef>
      <a:spcAft>
        <a:spcPct val="0"/>
      </a:spcAft>
      <a:buClrTx/>
      <a:buSzTx/>
      <a:buFontTx/>
      <a:buNone/>
      <a:defRPr kumimoji="0" sz="1800" b="0" i="0" u="none" baseline="0">
        <a:solidFill>
          <a:schemeClr val="tx1"/>
        </a:solidFill>
        <a:effectLst/>
        <a:latin typeface="Arial" pitchFamily="34" charset="0"/>
        <a:ea typeface="Arial" pitchFamily="34" charset="0"/>
      </a:defRPr>
    </a:lvl5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/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0" y="0"/>
      </p:cViewPr>
    </p:cSldViewPr>
  </p:slideViewPr>
  <p:notesViewPr>
    <p:cSldViewPr>
      <p:cViewPr varScale="1">
        <p:scale>
          <a:sx n="1" d="100"/>
          <a:sy n="1" d="100"/>
        </p:scale>
        <p:origin x="0" y="0"/>
      </p:cViewPr>
    </p:cSldViewPr>
  </p:notesViewPr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tags" Target="tags/tag1.xml" /><Relationship Id="rId18" Type="http://schemas.openxmlformats.org/officeDocument/2006/relationships/presProps" Target="presProps.xml" /><Relationship Id="rId19" Type="http://schemas.openxmlformats.org/officeDocument/2006/relationships/viewProps" Target="viewProps.xml" /><Relationship Id="rId2" Type="http://schemas.openxmlformats.org/officeDocument/2006/relationships/slide" Target="slides/slide1.xml" /><Relationship Id="rId20" Type="http://schemas.openxmlformats.org/officeDocument/2006/relationships/theme" Target="theme/theme1.xml" /><Relationship Id="rId21" Type="http://schemas.openxmlformats.org/officeDocument/2006/relationships/tableStyles" Target="tableStyles.xml" /><Relationship Id="rId3" Type="http://schemas.openxmlformats.org/officeDocument/2006/relationships/slide" Target="slides/slide2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17C6F5-1AF9-4854-A2F7-057D7FD58BA8}" type="hfDateTime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FBE778-8AC9-47AD-9AA6-C9B68C90755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17C6F5-1AF9-4854-A2F7-057D7FD58BA8}" type="hfDateTime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FBE778-8AC9-47AD-9AA6-C9B68C90755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17C6F5-1AF9-4854-A2F7-057D7FD58BA8}" type="hfDateTime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FBE778-8AC9-47AD-9AA6-C9B68C90755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17C6F5-1AF9-4854-A2F7-057D7FD58BA8}" type="hfDateTime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FBE778-8AC9-47AD-9AA6-C9B68C90755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17C6F5-1AF9-4854-A2F7-057D7FD58BA8}" type="hfDateTime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FBE778-8AC9-47AD-9AA6-C9B68C90755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17C6F5-1AF9-4854-A2F7-057D7FD58BA8}" type="hfDateTime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FBE778-8AC9-47AD-9AA6-C9B68C90755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17C6F5-1AF9-4854-A2F7-057D7FD58BA8}" type="hfDateTime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FBE778-8AC9-47AD-9AA6-C9B68C90755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17C6F5-1AF9-4854-A2F7-057D7FD58BA8}" type="hfDateTime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FBE778-8AC9-47AD-9AA6-C9B68C90755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17C6F5-1AF9-4854-A2F7-057D7FD58BA8}" type="hfDateTime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FBE778-8AC9-47AD-9AA6-C9B68C90755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17C6F5-1AF9-4854-A2F7-057D7FD58BA8}" type="hfDateTime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FBE778-8AC9-47AD-9AA6-C9B68C90755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17C6F5-1AF9-4854-A2F7-057D7FD58BA8}" type="hfDateTime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FBE778-8AC9-47AD-9AA6-C9B68C90755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image" Target="../media/image1.jpeg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rotWithShape="1">
          <a:blip r:embed="rId12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/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ctr" anchorCtr="0">
            <a:noAutofit/>
          </a:bodyPr>
          <a:lstStyle>
            <a:lvl1pPr marL="0" indent="0" algn="ctr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ru-RU" altLang="en-US" sz="4400" b="0" i="0" u="none" kern="1200" baseline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</a:lstStyle>
          <a:p>
            <a:pPr lvl="0"/>
            <a:r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ru-RU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ru-RU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ru-RU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ru-RU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ru-RU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ru-RU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ru-RU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ru-RU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ru-RU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t>Образец текста</a:t>
            </a:r>
          </a:p>
          <a:p>
            <a:pPr lvl="1"/>
            <a:r>
              <a:t>Второй уровень</a:t>
            </a:r>
          </a:p>
          <a:p>
            <a:pPr lvl="2"/>
            <a:r>
              <a:t>Третий уровень</a:t>
            </a:r>
          </a:p>
          <a:p>
            <a:pPr lvl="3"/>
            <a:r>
              <a:t>Четвертый уровень</a:t>
            </a:r>
          </a:p>
          <a:p>
            <a:pPr lvl="4"/>
            <a:r>
              <a:t>Пятый уровень</a:t>
            </a:r>
          </a:p>
        </p:txBody>
      </p:sp>
      <p:sp>
        <p:nvSpPr>
          <p:cNvPr id="1028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17C6F5-1AF9-4854-A2F7-057D7FD58BA8}" type="hfDateTime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CFBE778-8AC9-47AD-9AA6-C9B68C90755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*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marL="0" indent="0" algn="ctr" defTabSz="914400" rtl="0" eaLnBrk="0" fontAlgn="base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4400" b="0" i="0" u="none" kern="1200" baseline="0">
          <a:solidFill>
            <a:schemeClr val="tx1"/>
          </a:solidFill>
          <a:effectLst/>
          <a:latin typeface="Calibri" pitchFamily="34" charset="0"/>
          <a:ea typeface="+mj-ea"/>
          <a:cs typeface="+mj-cs"/>
        </a:defRPr>
      </a:lvl1pPr>
    </p:titleStyle>
    <p:bodyStyle>
      <a:lvl1pPr marL="342900" indent="-3429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•"/>
        <a:defRPr kumimoji="0" sz="32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–"/>
        <a:defRPr kumimoji="0" sz="2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•"/>
        <a:defRPr kumimoji="0" sz="24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–"/>
        <a:defRPr kumimoji="0" sz="20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0" fontAlgn="base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Arial" pitchFamily="34" charset="0"/>
        <a:buChar char="»"/>
        <a:defRPr kumimoji="0" sz="20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defRPr kumimoji="0" sz="1800" b="0" i="0" u="none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image" Target="../media/image5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1.png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5.png" /><Relationship Id="rId3" Type="http://schemas.openxmlformats.org/officeDocument/2006/relationships/image" Target="../media/image26.png" /><Relationship Id="rId4" Type="http://schemas.openxmlformats.org/officeDocument/2006/relationships/image" Target="../media/image27.jpeg" /><Relationship Id="rId5" Type="http://schemas.openxmlformats.org/officeDocument/2006/relationships/image" Target="../media/image28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9.png" /><Relationship Id="rId3" Type="http://schemas.openxmlformats.org/officeDocument/2006/relationships/image" Target="../media/image30.png" /><Relationship Id="rId4" Type="http://schemas.openxmlformats.org/officeDocument/2006/relationships/image" Target="../media/image31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2.png" /><Relationship Id="rId3" Type="http://schemas.openxmlformats.org/officeDocument/2006/relationships/image" Target="../media/image33.png" /><Relationship Id="rId4" Type="http://schemas.openxmlformats.org/officeDocument/2006/relationships/image" Target="../media/image3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5.png" /><Relationship Id="rId3" Type="http://schemas.openxmlformats.org/officeDocument/2006/relationships/image" Target="../media/image36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6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7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8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.png" /><Relationship Id="rId3" Type="http://schemas.openxmlformats.org/officeDocument/2006/relationships/image" Target="../media/image10.png" /><Relationship Id="rId4" Type="http://schemas.openxmlformats.org/officeDocument/2006/relationships/image" Target="../media/image11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9.png" /><Relationship Id="rId3" Type="http://schemas.openxmlformats.org/officeDocument/2006/relationships/image" Target="../media/image12.jpeg" /><Relationship Id="rId4" Type="http://schemas.openxmlformats.org/officeDocument/2006/relationships/image" Target="../media/image13.png" /><Relationship Id="rId5" Type="http://schemas.openxmlformats.org/officeDocument/2006/relationships/image" Target="../media/image14.png" /><Relationship Id="rId6" Type="http://schemas.openxmlformats.org/officeDocument/2006/relationships/image" Target="../media/image15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.png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9.png" /><Relationship Id="rId6" Type="http://schemas.openxmlformats.org/officeDocument/2006/relationships/image" Target="../media/image20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grpSp>
        <p:nvGrpSpPr>
          <p:cNvPr id="2052" name="Заголовок 1"/>
          <p:cNvGrpSpPr>
            <a:grpSpLocks noGrp="1"/>
          </p:cNvGrpSpPr>
          <p:nvPr/>
        </p:nvGrpSpPr>
        <p:grpSpPr>
          <a:xfrm>
            <a:off x="139700" y="-92075"/>
            <a:ext cx="8802688" cy="1189038"/>
            <a:chOff x="88" y="-58"/>
            <a:chExt cx="5545" cy="749"/>
          </a:xfrm>
        </p:grpSpPr>
        <p:pic>
          <p:nvPicPr>
            <p:cNvPr id="2050" name="Заголовок 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88" y="-58"/>
              <a:ext cx="5545" cy="749"/>
            </a:xfrm>
            <a:prstGeom prst="rect">
              <a:avLst/>
            </a:prstGeom>
            <a:noFill/>
            <a:ln>
              <a:miter lim="800000"/>
            </a:ln>
          </p:spPr>
        </p:pic>
        <p:sp>
          <p:nvSpPr>
            <p:cNvPr id="2051" name=""/>
            <p:cNvSpPr/>
            <p:nvPr/>
          </p:nvSpPr>
          <p:spPr>
            <a:xfrm>
              <a:off x="249" y="105"/>
              <a:ext cx="5220" cy="422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ctr" anchorCtr="0">
              <a:noAutofit/>
            </a:bodyPr>
            <a:lstStyle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5pPr>
            </a:lstStyle>
            <a:p>
              <a:pPr marL="0" lvl="0" indent="0" algn="ctr" eaLnBrk="1" hangingPunct="1"/>
              <a:r>
                <a:rPr sz="2400" b="1">
                  <a:solidFill>
                    <a:srgbClr val="FF0000"/>
                  </a:solidFill>
                  <a:latin typeface="Calibri" pitchFamily="34" charset="0"/>
                </a:rPr>
                <a:t>МБДОУ «Середкинский детский сад»</a:t>
              </a:r>
              <a:endParaRPr sz="2400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grpSp>
        <p:nvGrpSpPr>
          <p:cNvPr id="2055" name="Подзаголовок 2"/>
          <p:cNvGrpSpPr>
            <a:grpSpLocks noGrp="1"/>
          </p:cNvGrpSpPr>
          <p:nvPr/>
        </p:nvGrpSpPr>
        <p:grpSpPr>
          <a:xfrm>
            <a:off x="30163" y="4687888"/>
            <a:ext cx="5664200" cy="1573212"/>
            <a:chOff x="19" y="2953"/>
            <a:chExt cx="3568" cy="991"/>
          </a:xfrm>
        </p:grpSpPr>
        <p:pic>
          <p:nvPicPr>
            <p:cNvPr id="2053" name="Подзаголовок 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9" y="2953"/>
              <a:ext cx="3568" cy="991"/>
            </a:xfrm>
            <a:prstGeom prst="rect">
              <a:avLst/>
            </a:prstGeom>
            <a:noFill/>
            <a:ln>
              <a:miter lim="800000"/>
            </a:ln>
          </p:spPr>
        </p:pic>
        <p:sp>
          <p:nvSpPr>
            <p:cNvPr id="2054" name=""/>
            <p:cNvSpPr/>
            <p:nvPr/>
          </p:nvSpPr>
          <p:spPr>
            <a:xfrm>
              <a:off x="180" y="3113"/>
              <a:ext cx="3240" cy="667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noAutofit/>
            </a:bodyPr>
            <a:lstStyle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5pPr>
            </a:lstStyle>
            <a:p>
              <a:pPr marL="0" lvl="0" indent="0" eaLnBrk="1" hangingPunct="1">
                <a:spcBef>
                  <a:spcPct val="20000"/>
                </a:spcBef>
                <a:buFont typeface=""/>
              </a:pPr>
              <a:r>
                <a:rPr sz="1000" b="1">
                  <a:solidFill>
                    <a:srgbClr val="FF0000"/>
                  </a:solidFill>
                  <a:latin typeface="Arial Black" pitchFamily="34" charset="0"/>
                </a:rPr>
                <a:t>Воспитатель: </a:t>
              </a:r>
              <a:endParaRPr sz="1000" b="1">
                <a:solidFill>
                  <a:srgbClr val="FF0000"/>
                </a:solidFill>
                <a:latin typeface="Arial Black" pitchFamily="34" charset="0"/>
              </a:endParaRPr>
            </a:p>
            <a:p>
              <a:pPr marL="0" lvl="0" indent="0" eaLnBrk="1" hangingPunct="1">
                <a:spcBef>
                  <a:spcPct val="20000"/>
                </a:spcBef>
                <a:buFont typeface=""/>
              </a:pPr>
              <a:r>
                <a:rPr sz="1000" b="1">
                  <a:solidFill>
                    <a:srgbClr val="FF0000"/>
                  </a:solidFill>
                  <a:latin typeface="Arial Black" pitchFamily="34" charset="0"/>
                </a:rPr>
                <a:t>Бобовская Елена Петровна</a:t>
              </a:r>
              <a:endParaRPr sz="1000" b="1">
                <a:solidFill>
                  <a:srgbClr val="FF0000"/>
                </a:solidFill>
                <a:latin typeface="Arial Black" pitchFamily="34" charset="0"/>
              </a:endParaRPr>
            </a:p>
            <a:p>
              <a:pPr marL="0" lvl="0" indent="0" eaLnBrk="1" hangingPunct="1">
                <a:spcBef>
                  <a:spcPct val="20000"/>
                </a:spcBef>
                <a:buFont typeface=""/>
              </a:pPr>
              <a:endParaRPr sz="1000" b="1">
                <a:solidFill>
                  <a:srgbClr val="FF0000"/>
                </a:solidFill>
                <a:latin typeface="Arial Black" pitchFamily="34" charset="0"/>
              </a:endParaRPr>
            </a:p>
            <a:p>
              <a:pPr marL="0" lvl="0" indent="0" eaLnBrk="1" hangingPunct="1">
                <a:spcBef>
                  <a:spcPct val="20000"/>
                </a:spcBef>
                <a:buFont typeface=""/>
              </a:pPr>
              <a:r>
                <a:rPr sz="1000" b="1">
                  <a:solidFill>
                    <a:srgbClr val="FF0000"/>
                  </a:solidFill>
                  <a:latin typeface="Arial Black" pitchFamily="34" charset="0"/>
                </a:rPr>
                <a:t>Сентябрь 2020г.</a:t>
              </a:r>
              <a:endParaRPr sz="1000" b="1">
                <a:solidFill>
                  <a:srgbClr val="FF0000"/>
                </a:solidFill>
                <a:latin typeface="Arial Black" pitchFamily="34" charset="0"/>
              </a:endParaRPr>
            </a:p>
          </p:txBody>
        </p:sp>
      </p:grpSp>
      <p:pic>
        <p:nvPicPr>
          <p:cNvPr id="2056" name="Рисунок 3" descr="Наша деятельность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1500" y="3103563"/>
            <a:ext cx="3286125" cy="3697287"/>
          </a:xfrm>
          <a:prstGeom prst="rect">
            <a:avLst/>
          </a:prstGeom>
          <a:noFill/>
          <a:ln>
            <a:noFill/>
            <a:miter lim="800000"/>
          </a:ln>
        </p:spPr>
      </p:pic>
      <p:grpSp>
        <p:nvGrpSpPr>
          <p:cNvPr id="2059" name="Заголовок 1"/>
          <p:cNvGrpSpPr/>
          <p:nvPr/>
        </p:nvGrpSpPr>
        <p:grpSpPr>
          <a:xfrm>
            <a:off x="139700" y="1371600"/>
            <a:ext cx="8802688" cy="1878013"/>
            <a:chOff x="88" y="864"/>
            <a:chExt cx="5545" cy="1183"/>
          </a:xfrm>
        </p:grpSpPr>
        <p:pic>
          <p:nvPicPr>
            <p:cNvPr id="2057" name="Заголовок 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8" y="864"/>
              <a:ext cx="5545" cy="1183"/>
            </a:xfrm>
            <a:prstGeom prst="rect">
              <a:avLst/>
            </a:prstGeom>
            <a:noFill/>
            <a:ln>
              <a:miter lim="800000"/>
            </a:ln>
          </p:spPr>
        </p:pic>
        <p:sp>
          <p:nvSpPr>
            <p:cNvPr id="2058" name=""/>
            <p:cNvSpPr/>
            <p:nvPr/>
          </p:nvSpPr>
          <p:spPr>
            <a:xfrm>
              <a:off x="249" y="1026"/>
              <a:ext cx="5220" cy="85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ctr" anchorCtr="0">
              <a:noAutofit/>
            </a:bodyPr>
            <a:lstStyle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5pPr>
            </a:lstStyle>
            <a:p>
              <a:pPr marL="0" lvl="0" indent="0" algn="ctr" eaLnBrk="1" hangingPunct="1">
                <a:lnSpc>
                  <a:spcPct val="80000"/>
                </a:lnSpc>
              </a:pPr>
              <a:r>
                <a:rPr sz="3200" b="1">
                  <a:solidFill>
                    <a:srgbClr val="FF0000"/>
                  </a:solidFill>
                  <a:latin typeface="Calibri" pitchFamily="34" charset="0"/>
                </a:rPr>
                <a:t>«Развитие познавательно-исследовательской деятельности дошкольников в процессе экспериментирования»</a:t>
              </a:r>
              <a:endParaRPr sz="3200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0">
        <p:split orient="vert"/>
      </p:transition>
    </mc:Choice>
    <mc:Fallback>
      <p:transition>
        <p:split orient="vert"/>
      </p:transition>
    </mc:Fallback>
  </mc:AlternateContent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11266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404813"/>
            <a:ext cx="3694113" cy="2627312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1267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938" y="188913"/>
            <a:ext cx="4170362" cy="3468687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1268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3" y="3473450"/>
            <a:ext cx="3621087" cy="3268663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1269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338" y="4005263"/>
            <a:ext cx="3865562" cy="2736850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>
    <p:pull dir="d"/>
  </p:transition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12290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13" y="260350"/>
            <a:ext cx="3340100" cy="20796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2291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692150"/>
            <a:ext cx="3470275" cy="1828800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2292" name="Рисунок 5" descr="F:\выпуск 2019\20190508_1013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900" y="2927350"/>
            <a:ext cx="4238625" cy="33623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2293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63" y="2786063"/>
            <a:ext cx="4344987" cy="3646487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>
    <p:pull dir="d"/>
  </p:transition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13314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688" y="1268413"/>
            <a:ext cx="4860925" cy="4176712"/>
          </a:xfrm>
          <a:prstGeom prst="rect">
            <a:avLst/>
          </a:prstGeom>
          <a:noFill/>
          <a:ln>
            <a:miter lim="800000"/>
          </a:ln>
        </p:spPr>
      </p:pic>
      <p:pic>
        <p:nvPicPr>
          <p:cNvPr id="13315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613" y="3141663"/>
            <a:ext cx="3743325" cy="3382962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3316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00" y="-4762"/>
            <a:ext cx="8809038" cy="145097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grpSp>
        <p:nvGrpSpPr>
          <p:cNvPr id="14340" name="Заголовок 1"/>
          <p:cNvGrpSpPr>
            <a:grpSpLocks noGrp="1"/>
          </p:cNvGrpSpPr>
          <p:nvPr/>
        </p:nvGrpSpPr>
        <p:grpSpPr>
          <a:xfrm>
            <a:off x="171450" y="171450"/>
            <a:ext cx="8807450" cy="1449388"/>
            <a:chOff x="108" y="108"/>
            <a:chExt cx="5548" cy="913"/>
          </a:xfrm>
        </p:grpSpPr>
        <p:pic>
          <p:nvPicPr>
            <p:cNvPr id="14338" name="Заголовок 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08" y="108"/>
              <a:ext cx="5548" cy="913"/>
            </a:xfrm>
            <a:prstGeom prst="rect">
              <a:avLst/>
            </a:prstGeom>
            <a:noFill/>
            <a:ln>
              <a:miter lim="800000"/>
            </a:ln>
          </p:spPr>
        </p:pic>
        <p:sp>
          <p:nvSpPr>
            <p:cNvPr id="14339" name=""/>
            <p:cNvSpPr/>
            <p:nvPr/>
          </p:nvSpPr>
          <p:spPr>
            <a:xfrm>
              <a:off x="270" y="270"/>
              <a:ext cx="5220" cy="58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ctr" anchorCtr="0">
              <a:noAutofit/>
            </a:bodyPr>
            <a:lstStyle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5pPr>
            </a:lstStyle>
            <a:p>
              <a:pPr marL="0" lvl="0" indent="0" algn="ctr" eaLnBrk="1" hangingPunct="1"/>
              <a:r>
                <a:rPr sz="3200" b="1">
                  <a:solidFill>
                    <a:srgbClr val="376092"/>
                  </a:solidFill>
                  <a:latin typeface="Calibri" pitchFamily="34" charset="0"/>
                </a:rPr>
                <a:t>«Выращивание кивано»</a:t>
              </a:r>
              <a:endParaRPr sz="3200" b="1">
                <a:solidFill>
                  <a:srgbClr val="376092"/>
                </a:solidFill>
                <a:latin typeface="Calibri" pitchFamily="34" charset="0"/>
              </a:endParaRPr>
            </a:p>
          </p:txBody>
        </p:sp>
      </p:grpSp>
      <p:pic>
        <p:nvPicPr>
          <p:cNvPr id="14341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63" y="1835150"/>
            <a:ext cx="4267200" cy="4608513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4342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463" y="1844675"/>
            <a:ext cx="4103687" cy="4598988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>
    <p:wheel spokes="2"/>
  </p:transition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15362" name="Прямоугольник 3"/>
          <p:cNvSpPr/>
          <p:nvPr/>
        </p:nvSpPr>
        <p:spPr>
          <a:xfrm>
            <a:off x="468313" y="836613"/>
            <a:ext cx="7920037" cy="48323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ru-RU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ru-RU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ru-RU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ru-RU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ru-RU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ru-RU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ru-RU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ru-RU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ru-RU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</a:rPr>
              <a:t>Малыш – природный исследователь окружающего мира. Мир открывается ребёнку через опыт его личных ощущений, действий, переживаний. «Чем больше ребёнок видел, слышал и переживал, тем больше он знает, и усвоил, тем большим количеством элементов действительности он располагает в своём опыте, тем значительнее и продуктивнее при других равных условиях будет его творческая, исследовательская деятельность»</a:t>
            </a:r>
            <a:endParaRPr lang="ru-RU" altLang="ru-RU" sz="2800">
              <a:solidFill>
                <a:srgbClr val="C00000"/>
              </a:solidFill>
              <a:latin typeface="Times New Roman" pitchFamily="18" charset="0"/>
              <a:ea typeface="Times New Roman" pitchFamily="18" charset="0"/>
            </a:endParaRPr>
          </a:p>
          <a:p>
            <a:pPr marL="0" lvl="0" indent="0">
              <a:spcBef>
                <a:spcPct val="0"/>
              </a:spcBef>
              <a:buFontTx/>
              <a:buNone/>
            </a:pPr>
            <a:endParaRPr lang="ru-RU" altLang="ru-RU" sz="2800">
              <a:latin typeface="Times New Roman" pitchFamily="18" charset="0"/>
              <a:ea typeface="Times New Roman" pitchFamily="18" charset="0"/>
            </a:endParaRPr>
          </a:p>
          <a:p>
            <a:pPr marL="0" lvl="0" indent="0" algn="r">
              <a:spcBef>
                <a:spcPct val="0"/>
              </a:spcBef>
              <a:buFontTx/>
              <a:buNone/>
            </a:pPr>
            <a:r>
              <a:rPr lang="ru-RU" altLang="ru-RU" sz="280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</a:rPr>
              <a:t>Л.С. Выготский </a:t>
            </a:r>
            <a:endParaRPr lang="ru-RU" altLang="ru-RU" sz="2800">
              <a:solidFill>
                <a:srgbClr val="C00000"/>
              </a:solidFill>
              <a:latin typeface="Times New Roman" pitchFamily="18" charset="0"/>
              <a:ea typeface="Times New Roman" pitchFamily="18" charset="0"/>
            </a:endParaRPr>
          </a:p>
        </p:txBody>
      </p:sp>
    </p:spTree>
  </p:cSld>
  <p:clrMapOvr>
    <a:masterClrMapping/>
  </p:clrMapOvr>
  <p:transition>
    <p:wheel spokes="2"/>
  </p:transition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grpSp>
        <p:nvGrpSpPr>
          <p:cNvPr id="16388" name="Подзаголовок 2"/>
          <p:cNvGrpSpPr>
            <a:grpSpLocks noGrp="1"/>
          </p:cNvGrpSpPr>
          <p:nvPr/>
        </p:nvGrpSpPr>
        <p:grpSpPr>
          <a:xfrm>
            <a:off x="884238" y="103188"/>
            <a:ext cx="7808912" cy="2805112"/>
            <a:chOff x="557" y="65"/>
            <a:chExt cx="4919" cy="1767"/>
          </a:xfrm>
        </p:grpSpPr>
        <p:pic>
          <p:nvPicPr>
            <p:cNvPr id="16386" name="Подзаголовок 2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557" y="65"/>
              <a:ext cx="4919" cy="1767"/>
            </a:xfrm>
            <a:prstGeom prst="rect">
              <a:avLst/>
            </a:prstGeom>
            <a:noFill/>
            <a:ln>
              <a:miter lim="800000"/>
            </a:ln>
          </p:spPr>
        </p:pic>
        <p:sp>
          <p:nvSpPr>
            <p:cNvPr id="16387" name=""/>
            <p:cNvSpPr/>
            <p:nvPr/>
          </p:nvSpPr>
          <p:spPr>
            <a:xfrm>
              <a:off x="720" y="225"/>
              <a:ext cx="4590" cy="144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noAutofit/>
            </a:bodyPr>
            <a:lstStyle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5pPr>
            </a:lstStyle>
            <a:p>
              <a:pPr marL="0" lvl="0" indent="0" algn="ctr" eaLnBrk="1" hangingPunct="1">
                <a:spcBef>
                  <a:spcPct val="20000"/>
                </a:spcBef>
                <a:buFont typeface=""/>
              </a:pPr>
              <a:r>
                <a:rPr sz="7200" b="1">
                  <a:solidFill>
                    <a:srgbClr val="31859C"/>
                  </a:solidFill>
                  <a:latin typeface="Comic Sans MS" pitchFamily="66" charset="0"/>
                </a:rPr>
                <a:t>Благодарим за внимание!</a:t>
              </a:r>
              <a:endParaRPr sz="7200" b="1">
                <a:solidFill>
                  <a:srgbClr val="31859C"/>
                </a:solidFill>
                <a:latin typeface="Comic Sans MS" pitchFamily="66" charset="0"/>
              </a:endParaRPr>
            </a:p>
          </p:txBody>
        </p:sp>
      </p:grpSp>
      <p:pic>
        <p:nvPicPr>
          <p:cNvPr id="16389" name="Рисунок 4" descr="http://900igr.net/datai/fizika/Fizika-poznanie-mira/0006-009-Metody-fiziki-Nabljudenie-Eksperiment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428875" y="3143250"/>
            <a:ext cx="4970463" cy="3190875"/>
          </a:xfrm>
          <a:prstGeom prst="rect">
            <a:avLst/>
          </a:prstGeom>
          <a:noFill/>
          <a:ln w="57150">
            <a:solidFill>
              <a:srgbClr val="558ED5"/>
            </a:solidFill>
            <a:miter lim="8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600">
        <p:blinds/>
      </p:transition>
    </mc:Choice>
    <mc:Fallback>
      <p:transition>
        <p:blinds/>
      </p:transition>
    </mc:Fallback>
  </mc:AlternateContent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3074" name="Рисунок 4" descr="Детская любовь к науке &quot; Эфиродинамика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357188"/>
            <a:ext cx="3738563" cy="5907087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3075" name="Горизонтальный свиток 3"/>
          <p:cNvSpPr/>
          <p:nvPr/>
        </p:nvSpPr>
        <p:spPr>
          <a:xfrm>
            <a:off x="214313" y="214313"/>
            <a:ext cx="4000500" cy="1571625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Один опыт я ставлю выше, чем тысячу мнений, рожденных только воображением.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М. В. Ломоносов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1" i="1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6" name="Горизонтальный свиток 4"/>
          <p:cNvSpPr/>
          <p:nvPr/>
        </p:nvSpPr>
        <p:spPr>
          <a:xfrm>
            <a:off x="142875" y="3429000"/>
            <a:ext cx="4071938" cy="1571625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Что я слышу – забываю,                                                                                                                                                                                            Что я вижу – я помню,                                                                                                                                                              Что я делаю – я понимаю.                                                                                                     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                                             Конфуций</a:t>
            </a:r>
            <a:endParaRPr kumimoji="0" lang="ru-RU" sz="1800" b="0" i="1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7" name="Горизонтальный свиток 5"/>
          <p:cNvSpPr/>
          <p:nvPr/>
        </p:nvSpPr>
        <p:spPr>
          <a:xfrm>
            <a:off x="142875" y="5143500"/>
            <a:ext cx="4000500" cy="1428750"/>
          </a:xfrm>
          <a:prstGeom prst="horizont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Час работы научит больше, чем день объяснения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                                     Жан-Жак Руссо</a:t>
            </a:r>
          </a:p>
        </p:txBody>
      </p:sp>
      <p:sp>
        <p:nvSpPr>
          <p:cNvPr id="3078" name="Горизонтальный свиток 7"/>
          <p:cNvSpPr/>
          <p:nvPr/>
        </p:nvSpPr>
        <p:spPr>
          <a:xfrm>
            <a:off x="214313" y="1928813"/>
            <a:ext cx="4000500" cy="1285875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Наши истинные учителя — опыт и чувство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                                </a:t>
            </a:r>
            <a:r>
              <a:rPr kumimoji="0" lang="ru-RU" sz="18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Жан-Жак Руссо</a:t>
            </a:r>
            <a:endParaRPr kumimoji="0" lang="ru-RU" sz="1800" b="0" i="1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200">
        <p:zoom/>
      </p:transition>
    </mc:Choice>
    <mc:Fallback>
      <p:transition>
        <p:zoom/>
      </p:transition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grpSp>
        <p:nvGrpSpPr>
          <p:cNvPr id="4100" name="Заголовок 1"/>
          <p:cNvGrpSpPr>
            <a:grpSpLocks noGrp="1"/>
          </p:cNvGrpSpPr>
          <p:nvPr/>
        </p:nvGrpSpPr>
        <p:grpSpPr>
          <a:xfrm>
            <a:off x="171450" y="30163"/>
            <a:ext cx="8807450" cy="1304925"/>
            <a:chOff x="108" y="19"/>
            <a:chExt cx="5548" cy="822"/>
          </a:xfrm>
        </p:grpSpPr>
        <p:pic>
          <p:nvPicPr>
            <p:cNvPr id="4098" name="Заголовок 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08" y="19"/>
              <a:ext cx="5548" cy="822"/>
            </a:xfrm>
            <a:prstGeom prst="rect">
              <a:avLst/>
            </a:prstGeom>
            <a:noFill/>
            <a:ln>
              <a:miter lim="800000"/>
            </a:ln>
          </p:spPr>
        </p:pic>
        <p:sp>
          <p:nvSpPr>
            <p:cNvPr id="4099" name=""/>
            <p:cNvSpPr/>
            <p:nvPr/>
          </p:nvSpPr>
          <p:spPr>
            <a:xfrm>
              <a:off x="270" y="180"/>
              <a:ext cx="5220" cy="49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ctr" anchorCtr="0">
              <a:noAutofit/>
            </a:bodyPr>
            <a:lstStyle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5pPr>
            </a:lstStyle>
            <a:p>
              <a:pPr marL="0" lvl="0" indent="0" algn="ctr" eaLnBrk="1" hangingPunct="1"/>
              <a:r>
                <a:rPr sz="2800" b="1">
                  <a:solidFill>
                    <a:srgbClr val="376092"/>
                  </a:solidFill>
                  <a:latin typeface="Calibri" pitchFamily="34" charset="0"/>
                </a:rPr>
                <a:t>Цель и задачи экспериментальной деятельности</a:t>
              </a:r>
              <a:endParaRPr sz="2800" b="1">
                <a:solidFill>
                  <a:srgbClr val="376092"/>
                </a:solidFill>
                <a:latin typeface="Calibri" pitchFamily="34" charset="0"/>
              </a:endParaRPr>
            </a:p>
          </p:txBody>
        </p:sp>
      </p:grpSp>
      <p:sp>
        <p:nvSpPr>
          <p:cNvPr id="4101" name="Скругленный прямоугольник 4"/>
          <p:cNvSpPr/>
          <p:nvPr/>
        </p:nvSpPr>
        <p:spPr>
          <a:xfrm>
            <a:off x="6143625" y="4357688"/>
            <a:ext cx="2357438" cy="18573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Расширять перспективу развития поисково-познавательной деятельности детей путем включения их в мыслительные, моделирующие и преобразующие действия</a:t>
            </a:r>
          </a:p>
        </p:txBody>
      </p:sp>
      <p:sp>
        <p:nvSpPr>
          <p:cNvPr id="4102" name="Скругленный прямоугольник 5"/>
          <p:cNvSpPr/>
          <p:nvPr/>
        </p:nvSpPr>
        <p:spPr>
          <a:xfrm>
            <a:off x="3429000" y="1571625"/>
            <a:ext cx="2357438" cy="9286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Создавать предпосылки формирования у детей практических и умственных действий</a:t>
            </a: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03" name="Скругленный прямоугольник 6"/>
          <p:cNvSpPr/>
          <p:nvPr/>
        </p:nvSpPr>
        <p:spPr>
          <a:xfrm>
            <a:off x="6286500" y="1714500"/>
            <a:ext cx="2214563" cy="20002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Развивать наблюдательность, умение сравнивать, анализировать, обобщать, устанавливать причинно-следственные связи, умение делать вывод</a:t>
            </a:r>
          </a:p>
        </p:txBody>
      </p:sp>
      <p:sp>
        <p:nvSpPr>
          <p:cNvPr id="4104" name="Скругленный прямоугольник 7"/>
          <p:cNvSpPr/>
          <p:nvPr/>
        </p:nvSpPr>
        <p:spPr>
          <a:xfrm>
            <a:off x="571500" y="4214813"/>
            <a:ext cx="2286000" cy="20002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Развивать связную монологическую речь, обучать целостным связным суждениям, использовать объяснительно-доказательную речь при формулировке целей и выводов</a:t>
            </a:r>
          </a:p>
        </p:txBody>
      </p:sp>
      <p:sp>
        <p:nvSpPr>
          <p:cNvPr id="4105" name="Скругленный прямоугольник 8"/>
          <p:cNvSpPr/>
          <p:nvPr/>
        </p:nvSpPr>
        <p:spPr>
          <a:xfrm>
            <a:off x="714375" y="1857375"/>
            <a:ext cx="2214563" cy="1571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Развивать эмпатию, воспитывать желание помочь другим, умение договариваться друг с другом для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 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решения общей задачи</a:t>
            </a:r>
          </a:p>
        </p:txBody>
      </p:sp>
      <p:sp>
        <p:nvSpPr>
          <p:cNvPr id="4106" name="Овал 3"/>
          <p:cNvSpPr/>
          <p:nvPr/>
        </p:nvSpPr>
        <p:spPr>
          <a:xfrm>
            <a:off x="3178175" y="2663825"/>
            <a:ext cx="2714625" cy="242887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Создание условий для развития поисково- познавательной деятельности детей старшего дошкольного возраста в процессе экспериментирования</a:t>
            </a:r>
          </a:p>
        </p:txBody>
      </p:sp>
      <p:sp>
        <p:nvSpPr>
          <p:cNvPr id="4107" name="Скругленный прямоугольник 33"/>
          <p:cNvSpPr/>
          <p:nvPr/>
        </p:nvSpPr>
        <p:spPr>
          <a:xfrm>
            <a:off x="3429000" y="5429250"/>
            <a:ext cx="2286000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Привлекать родителей к экспериментально-поисковой деятельности детей</a:t>
            </a:r>
          </a:p>
        </p:txBody>
      </p:sp>
      <p:cxnSp>
        <p:nvCxnSpPr>
          <p:cNvPr id="4108" name="Прямая со стрелкой 35"/>
          <p:cNvCxnSpPr>
            <a:stCxn id="4106" idx="0"/>
          </p:cNvCxnSpPr>
          <p:nvPr/>
        </p:nvCxnSpPr>
        <p:spPr>
          <a:xfrm rot="5400000" flipH="1" flipV="1">
            <a:off x="4428332" y="2555081"/>
            <a:ext cx="214312" cy="3175"/>
          </a:xfrm>
          <a:prstGeom prst="line">
            <a:avLst/>
          </a:prstGeom>
          <a:noFill/>
          <a:ln w="28575">
            <a:solidFill>
              <a:srgbClr val="953735"/>
            </a:solidFill>
            <a:miter lim="800000"/>
            <a:tailEnd type="arrow"/>
          </a:ln>
        </p:spPr>
      </p:cxnSp>
      <p:cxnSp>
        <p:nvCxnSpPr>
          <p:cNvPr id="4109" name="Прямая со стрелкой 37"/>
          <p:cNvCxnSpPr>
            <a:endCxn id="4105" idx="3"/>
          </p:cNvCxnSpPr>
          <p:nvPr/>
        </p:nvCxnSpPr>
        <p:spPr>
          <a:xfrm rot="10800000">
            <a:off x="2928938" y="2643188"/>
            <a:ext cx="571500" cy="500062"/>
          </a:xfrm>
          <a:prstGeom prst="line">
            <a:avLst/>
          </a:prstGeom>
          <a:noFill/>
          <a:ln w="28575">
            <a:solidFill>
              <a:srgbClr val="953735"/>
            </a:solidFill>
            <a:miter lim="800000"/>
            <a:tailEnd type="arrow"/>
          </a:ln>
        </p:spPr>
      </p:cxnSp>
      <p:cxnSp>
        <p:nvCxnSpPr>
          <p:cNvPr id="4110" name="Прямая со стрелкой 39"/>
          <p:cNvCxnSpPr/>
          <p:nvPr/>
        </p:nvCxnSpPr>
        <p:spPr>
          <a:xfrm rot="10800000" flipV="1">
            <a:off x="2928938" y="4786313"/>
            <a:ext cx="642937" cy="571500"/>
          </a:xfrm>
          <a:prstGeom prst="line">
            <a:avLst/>
          </a:prstGeom>
          <a:noFill/>
          <a:ln w="28575">
            <a:solidFill>
              <a:srgbClr val="953735"/>
            </a:solidFill>
            <a:miter lim="800000"/>
            <a:tailEnd type="arrow"/>
          </a:ln>
        </p:spPr>
      </p:cxnSp>
      <p:cxnSp>
        <p:nvCxnSpPr>
          <p:cNvPr id="4111" name="Прямая со стрелкой 41"/>
          <p:cNvCxnSpPr>
            <a:endCxn id="4103" idx="1"/>
          </p:cNvCxnSpPr>
          <p:nvPr/>
        </p:nvCxnSpPr>
        <p:spPr>
          <a:xfrm flipV="1">
            <a:off x="5643563" y="2714625"/>
            <a:ext cx="642937" cy="428625"/>
          </a:xfrm>
          <a:prstGeom prst="line">
            <a:avLst/>
          </a:prstGeom>
          <a:noFill/>
          <a:ln w="28575">
            <a:solidFill>
              <a:srgbClr val="953735"/>
            </a:solidFill>
            <a:miter lim="800000"/>
            <a:tailEnd type="arrow"/>
          </a:ln>
        </p:spPr>
      </p:cxnSp>
      <p:cxnSp>
        <p:nvCxnSpPr>
          <p:cNvPr id="4112" name="Прямая со стрелкой 43"/>
          <p:cNvCxnSpPr>
            <a:endCxn id="4101" idx="1"/>
          </p:cNvCxnSpPr>
          <p:nvPr/>
        </p:nvCxnSpPr>
        <p:spPr>
          <a:xfrm rot="16200000" flipH="1">
            <a:off x="5572125" y="4714876"/>
            <a:ext cx="642937" cy="500062"/>
          </a:xfrm>
          <a:prstGeom prst="line">
            <a:avLst/>
          </a:prstGeom>
          <a:noFill/>
          <a:ln w="28575">
            <a:solidFill>
              <a:srgbClr val="953735"/>
            </a:solidFill>
            <a:miter lim="800000"/>
            <a:tailEnd type="arrow"/>
          </a:ln>
        </p:spPr>
      </p:cxnSp>
      <p:cxnSp>
        <p:nvCxnSpPr>
          <p:cNvPr id="4113" name="Прямая со стрелкой 45"/>
          <p:cNvCxnSpPr>
            <a:stCxn id="4106" idx="4"/>
            <a:endCxn id="4107" idx="0"/>
          </p:cNvCxnSpPr>
          <p:nvPr/>
        </p:nvCxnSpPr>
        <p:spPr>
          <a:xfrm>
            <a:off x="4535488" y="5092700"/>
            <a:ext cx="36512" cy="336550"/>
          </a:xfrm>
          <a:prstGeom prst="line">
            <a:avLst/>
          </a:prstGeom>
          <a:noFill/>
          <a:ln w="28575">
            <a:solidFill>
              <a:srgbClr val="953735"/>
            </a:solidFill>
            <a:miter lim="800000"/>
            <a:tailEnd type="arrow"/>
          </a:ln>
        </p:spPr>
      </p:cxnSp>
    </p:spTree>
  </p:cSld>
  <p:clrMapOvr>
    <a:masterClrMapping/>
  </p:clrMapOvr>
  <p:transition>
    <p:pull dir="r"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grpSp>
        <p:nvGrpSpPr>
          <p:cNvPr id="5124" name="Заголовок 1"/>
          <p:cNvGrpSpPr>
            <a:grpSpLocks noGrp="1"/>
          </p:cNvGrpSpPr>
          <p:nvPr/>
        </p:nvGrpSpPr>
        <p:grpSpPr>
          <a:xfrm>
            <a:off x="171450" y="30163"/>
            <a:ext cx="8807450" cy="1590675"/>
            <a:chOff x="108" y="19"/>
            <a:chExt cx="5548" cy="1002"/>
          </a:xfrm>
        </p:grpSpPr>
        <p:pic>
          <p:nvPicPr>
            <p:cNvPr id="5122" name="Заголовок 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08" y="19"/>
              <a:ext cx="5548" cy="1002"/>
            </a:xfrm>
            <a:prstGeom prst="rect">
              <a:avLst/>
            </a:prstGeom>
            <a:noFill/>
            <a:ln>
              <a:miter lim="800000"/>
            </a:ln>
          </p:spPr>
        </p:pic>
        <p:sp>
          <p:nvSpPr>
            <p:cNvPr id="5123" name=""/>
            <p:cNvSpPr/>
            <p:nvPr/>
          </p:nvSpPr>
          <p:spPr>
            <a:xfrm>
              <a:off x="270" y="180"/>
              <a:ext cx="5220" cy="675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ctr" anchorCtr="0">
              <a:noAutofit/>
            </a:bodyPr>
            <a:lstStyle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5pPr>
            </a:lstStyle>
            <a:p>
              <a:pPr marL="0" lvl="0" indent="0" algn="ctr" eaLnBrk="1" hangingPunct="1"/>
              <a:r>
                <a:rPr sz="3200" b="1">
                  <a:solidFill>
                    <a:srgbClr val="376092"/>
                  </a:solidFill>
                  <a:latin typeface="Calibri" pitchFamily="34" charset="0"/>
                </a:rPr>
                <a:t>Методы и приемы экспериментальной деятельности</a:t>
              </a:r>
              <a:endParaRPr sz="3200" b="1">
                <a:solidFill>
                  <a:srgbClr val="376092"/>
                </a:solidFill>
                <a:latin typeface="Calibri" pitchFamily="34" charset="0"/>
              </a:endParaRPr>
            </a:p>
          </p:txBody>
        </p:sp>
      </p:grpSp>
      <p:sp>
        <p:nvSpPr>
          <p:cNvPr id="5125" name="Прямоугольник 5"/>
          <p:cNvSpPr/>
          <p:nvPr/>
        </p:nvSpPr>
        <p:spPr>
          <a:xfrm>
            <a:off x="1187450" y="3571875"/>
            <a:ext cx="7385050" cy="6429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Словесные методы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  (беседы, чтение  художественной     литературы, использование фольклорных материалов)</a:t>
            </a:r>
          </a:p>
        </p:txBody>
      </p:sp>
      <p:sp>
        <p:nvSpPr>
          <p:cNvPr id="5126" name="Прямоугольник 11"/>
          <p:cNvSpPr/>
          <p:nvPr/>
        </p:nvSpPr>
        <p:spPr>
          <a:xfrm>
            <a:off x="1187450" y="4357688"/>
            <a:ext cx="7313613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Метод игрового проблемного обучения 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(проигрывание на занятиях и в совместной деятельности с детьми проблемных ситуаций, которые стимулируют познавательную активность детей и приучают их к самостоятельному поиску решений проблемы)</a:t>
            </a:r>
          </a:p>
        </p:txBody>
      </p:sp>
      <p:sp>
        <p:nvSpPr>
          <p:cNvPr id="5127" name="Прямоугольник 12"/>
          <p:cNvSpPr/>
          <p:nvPr/>
        </p:nvSpPr>
        <p:spPr>
          <a:xfrm>
            <a:off x="1187450" y="1785938"/>
            <a:ext cx="7313613" cy="5000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Наглядные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 </a:t>
            </a: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методы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 (наблюдения, иллюстрации, просмотр видео презентаций об изучаемых явлениях и др.). </a:t>
            </a:r>
          </a:p>
        </p:txBody>
      </p:sp>
      <p:sp>
        <p:nvSpPr>
          <p:cNvPr id="5128" name="Прямоугольник 13"/>
          <p:cNvSpPr/>
          <p:nvPr/>
        </p:nvSpPr>
        <p:spPr>
          <a:xfrm>
            <a:off x="1187450" y="2428875"/>
            <a:ext cx="7385050" cy="10001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Практические  методы </a:t>
            </a: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(опыты, экспериментирование, дидактические игры, сюжетно-ролевые игры с элементами экспериментирования , настольно-печатные игры,)</a:t>
            </a:r>
          </a:p>
        </p:txBody>
      </p:sp>
    </p:spTree>
  </p:cSld>
  <p:clrMapOvr>
    <a:masterClrMapping/>
  </p:clrMapOvr>
  <p:transition>
    <p:strips/>
  </p:transition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6146" name="Блок-схема: перфолента 5"/>
          <p:cNvSpPr/>
          <p:nvPr/>
        </p:nvSpPr>
        <p:spPr>
          <a:xfrm>
            <a:off x="5500688" y="4429125"/>
            <a:ext cx="2714625" cy="1714500"/>
          </a:xfrm>
          <a:prstGeom prst="flowChartPunchedTape">
            <a:avLst/>
          </a:prstGeom>
          <a:solidFill>
            <a:srgbClr val="FFA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Решаемые задачи неизвестны только детям</a:t>
            </a:r>
          </a:p>
        </p:txBody>
      </p:sp>
      <p:sp>
        <p:nvSpPr>
          <p:cNvPr id="6147" name="Блок-схема: перфолента 6"/>
          <p:cNvSpPr/>
          <p:nvPr/>
        </p:nvSpPr>
        <p:spPr>
          <a:xfrm>
            <a:off x="5429250" y="714375"/>
            <a:ext cx="2786063" cy="1928813"/>
          </a:xfrm>
          <a:prstGeom prst="flowChartPunchedTape">
            <a:avLst/>
          </a:prstGeom>
          <a:solidFill>
            <a:srgbClr val="FFA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В процессе этой деятельности не происходит научных открытий, а формируются элементарные понятия и умозаключения.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48" name="Блок-схема: перфолента 7"/>
          <p:cNvSpPr/>
          <p:nvPr/>
        </p:nvSpPr>
        <p:spPr>
          <a:xfrm>
            <a:off x="1000125" y="4429125"/>
            <a:ext cx="2571750" cy="1643063"/>
          </a:xfrm>
          <a:prstGeom prst="flowChartPunchedTape">
            <a:avLst/>
          </a:prstGeom>
          <a:solidFill>
            <a:srgbClr val="FFA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Экспериментальная деятельность практически безопасна</a:t>
            </a:r>
          </a:p>
        </p:txBody>
      </p:sp>
      <p:sp>
        <p:nvSpPr>
          <p:cNvPr id="6149" name="Блок-схема: перфолента 8"/>
          <p:cNvSpPr/>
          <p:nvPr/>
        </p:nvSpPr>
        <p:spPr>
          <a:xfrm>
            <a:off x="928688" y="857250"/>
            <a:ext cx="2928937" cy="1785938"/>
          </a:xfrm>
          <a:prstGeom prst="flowChartPunchedTape">
            <a:avLst/>
          </a:prstGeom>
          <a:solidFill>
            <a:srgbClr val="FFA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В данной  работе используется обычное бытовое, игровое и нестандартное оборудование</a:t>
            </a:r>
          </a:p>
        </p:txBody>
      </p:sp>
      <p:sp>
        <p:nvSpPr>
          <p:cNvPr id="6150" name="Скругленный прямоугольник 23"/>
          <p:cNvSpPr/>
          <p:nvPr/>
        </p:nvSpPr>
        <p:spPr>
          <a:xfrm>
            <a:off x="3143250" y="3071813"/>
            <a:ext cx="2857500" cy="9858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Экспериментирование</a:t>
            </a:r>
          </a:p>
        </p:txBody>
      </p:sp>
      <p:cxnSp>
        <p:nvCxnSpPr>
          <p:cNvPr id="6151" name="Прямая со стрелкой 25"/>
          <p:cNvCxnSpPr>
            <a:stCxn id="6150" idx="1"/>
          </p:cNvCxnSpPr>
          <p:nvPr/>
        </p:nvCxnSpPr>
        <p:spPr>
          <a:xfrm rot="10800000">
            <a:off x="2428875" y="2500313"/>
            <a:ext cx="714375" cy="1063625"/>
          </a:xfrm>
          <a:prstGeom prst="line">
            <a:avLst/>
          </a:prstGeom>
          <a:noFill/>
          <a:ln w="28575">
            <a:solidFill>
              <a:srgbClr val="4A7EBB"/>
            </a:solidFill>
            <a:miter lim="800000"/>
            <a:tailEnd type="arrow"/>
          </a:ln>
        </p:spPr>
      </p:cxnSp>
      <p:cxnSp>
        <p:nvCxnSpPr>
          <p:cNvPr id="6152" name="Прямая со стрелкой 27"/>
          <p:cNvCxnSpPr>
            <a:endCxn id="6148" idx="0"/>
          </p:cNvCxnSpPr>
          <p:nvPr/>
        </p:nvCxnSpPr>
        <p:spPr>
          <a:xfrm rot="5400000">
            <a:off x="2203450" y="3654425"/>
            <a:ext cx="1022350" cy="857250"/>
          </a:xfrm>
          <a:prstGeom prst="line">
            <a:avLst/>
          </a:prstGeom>
          <a:noFill/>
          <a:ln w="28575">
            <a:solidFill>
              <a:srgbClr val="4A7EBB"/>
            </a:solidFill>
            <a:miter lim="800000"/>
            <a:tailEnd type="arrow"/>
          </a:ln>
        </p:spPr>
      </p:cxnSp>
      <p:cxnSp>
        <p:nvCxnSpPr>
          <p:cNvPr id="6153" name="Прямая со стрелкой 29"/>
          <p:cNvCxnSpPr>
            <a:stCxn id="6150" idx="3"/>
          </p:cNvCxnSpPr>
          <p:nvPr/>
        </p:nvCxnSpPr>
        <p:spPr>
          <a:xfrm flipV="1">
            <a:off x="6000750" y="2571750"/>
            <a:ext cx="714375" cy="992188"/>
          </a:xfrm>
          <a:prstGeom prst="line">
            <a:avLst/>
          </a:prstGeom>
          <a:noFill/>
          <a:ln w="28575">
            <a:solidFill>
              <a:srgbClr val="4A7EBB"/>
            </a:solidFill>
            <a:miter lim="800000"/>
            <a:tailEnd type="arrow"/>
          </a:ln>
        </p:spPr>
      </p:cxnSp>
      <p:cxnSp>
        <p:nvCxnSpPr>
          <p:cNvPr id="6154" name="Прямая со стрелкой 31"/>
          <p:cNvCxnSpPr>
            <a:stCxn id="6150" idx="3"/>
            <a:endCxn id="6146" idx="0"/>
          </p:cNvCxnSpPr>
          <p:nvPr/>
        </p:nvCxnSpPr>
        <p:spPr>
          <a:xfrm>
            <a:off x="6000750" y="3563938"/>
            <a:ext cx="857250" cy="1036637"/>
          </a:xfrm>
          <a:prstGeom prst="line">
            <a:avLst/>
          </a:prstGeom>
          <a:noFill/>
          <a:ln w="28575">
            <a:solidFill>
              <a:srgbClr val="4A7EBB"/>
            </a:solidFill>
            <a:miter lim="800000"/>
            <a:tailEnd type="arrow"/>
          </a:ln>
        </p:spPr>
      </p:cxnSp>
    </p:spTree>
  </p:cSld>
  <p:clrMapOvr>
    <a:masterClrMapping/>
  </p:clrMapOvr>
  <p:transition>
    <p:wheel/>
  </p:transition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sp>
        <p:nvSpPr>
          <p:cNvPr id="7170" name="Скругленный прямоугольник 3"/>
          <p:cNvSpPr/>
          <p:nvPr/>
        </p:nvSpPr>
        <p:spPr>
          <a:xfrm>
            <a:off x="3071813" y="2286000"/>
            <a:ext cx="3143250" cy="10715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Оптимальные условия для познавательно –</a:t>
            </a:r>
            <a:b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исследовательской работы детей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1" name="Скругленный прямоугольник 4"/>
          <p:cNvSpPr/>
          <p:nvPr/>
        </p:nvSpPr>
        <p:spPr>
          <a:xfrm>
            <a:off x="785813" y="142875"/>
            <a:ext cx="3143250" cy="13573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Создание в группах уголков, зон для экспериментирования, где дети могли бы повторить проделанные вместе со взрослыми опыты самостоятельно в свободное время</a:t>
            </a: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2" name="Скругленный прямоугольник 5"/>
          <p:cNvSpPr/>
          <p:nvPr/>
        </p:nvSpPr>
        <p:spPr>
          <a:xfrm>
            <a:off x="285750" y="1928813"/>
            <a:ext cx="1928813" cy="2286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Поддержание повышенного интереса детей к образовательной деятельности, наполняя их опытами, экспериментами, исследованиями, наблюдениями.</a:t>
            </a: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3" name="Скругленный прямоугольник 7"/>
          <p:cNvSpPr/>
          <p:nvPr/>
        </p:nvSpPr>
        <p:spPr>
          <a:xfrm>
            <a:off x="4572000" y="142875"/>
            <a:ext cx="2643188" cy="10715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Разработка методов стимулирования и поощрения детей – активных исследователей.</a:t>
            </a: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4" name="Скругленный прямоугольник 8"/>
          <p:cNvSpPr/>
          <p:nvPr/>
        </p:nvSpPr>
        <p:spPr>
          <a:xfrm>
            <a:off x="3643313" y="4071938"/>
            <a:ext cx="1714500" cy="25003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Умение ребенка наблюдать, замечать изменения, сопоставлять результаты, сравнивать, анализировать, делать выводы и обобщения.</a:t>
            </a: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5" name="Скругленный прямоугольник 9"/>
          <p:cNvSpPr/>
          <p:nvPr/>
        </p:nvSpPr>
        <p:spPr>
          <a:xfrm>
            <a:off x="357188" y="4643438"/>
            <a:ext cx="2786062" cy="17859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Привлечение родителей к исследовательским детским проектам. Проведение консультаций по созданию условий для экспериментирования в домашних условиях</a:t>
            </a: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6" name="Скругленный прямоугольник 10"/>
          <p:cNvSpPr/>
          <p:nvPr/>
        </p:nvSpPr>
        <p:spPr>
          <a:xfrm>
            <a:off x="6858000" y="1571625"/>
            <a:ext cx="1857375" cy="25003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Умение ребенка ставить вопросы и составлять план исследовательской работы, делать зарисовки, схемы, знаки в процессе исследовательской  деятельности</a:t>
            </a: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.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7" name="Скругленный прямоугольник 11"/>
          <p:cNvSpPr/>
          <p:nvPr/>
        </p:nvSpPr>
        <p:spPr>
          <a:xfrm>
            <a:off x="5715000" y="4929188"/>
            <a:ext cx="3143250" cy="1428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 pitchFamily="34" charset="0"/>
                <a:ea typeface="+mn-ea"/>
                <a:cs typeface="+mn-cs"/>
              </a:rPr>
              <a:t>Создание в группе благоприятного микроклимата, где приветствуется и поощряется интерес к обследованию, наблюдению, самостоятельному экспериментированию.</a:t>
            </a: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178" name="Прямая со стрелкой 13"/>
          <p:cNvCxnSpPr>
            <a:stCxn id="7170" idx="0"/>
            <a:endCxn id="7173" idx="2"/>
          </p:cNvCxnSpPr>
          <p:nvPr/>
        </p:nvCxnSpPr>
        <p:spPr>
          <a:xfrm rot="5400000" flipH="1" flipV="1">
            <a:off x="4733132" y="1124744"/>
            <a:ext cx="1071562" cy="1250950"/>
          </a:xfrm>
          <a:prstGeom prst="line">
            <a:avLst/>
          </a:prstGeom>
          <a:noFill/>
          <a:ln w="28575">
            <a:solidFill>
              <a:srgbClr val="4A7EBB"/>
            </a:solidFill>
            <a:miter lim="800000"/>
            <a:tailEnd type="arrow"/>
          </a:ln>
        </p:spPr>
      </p:cxnSp>
      <p:cxnSp>
        <p:nvCxnSpPr>
          <p:cNvPr id="7179" name="Прямая со стрелкой 15"/>
          <p:cNvCxnSpPr>
            <a:stCxn id="7170" idx="0"/>
          </p:cNvCxnSpPr>
          <p:nvPr/>
        </p:nvCxnSpPr>
        <p:spPr>
          <a:xfrm rot="16200000" flipV="1">
            <a:off x="3250407" y="892969"/>
            <a:ext cx="785812" cy="2000250"/>
          </a:xfrm>
          <a:prstGeom prst="line">
            <a:avLst/>
          </a:prstGeom>
          <a:noFill/>
          <a:ln w="28575">
            <a:solidFill>
              <a:srgbClr val="4A7EBB"/>
            </a:solidFill>
            <a:miter lim="800000"/>
            <a:tailEnd type="arrow"/>
          </a:ln>
        </p:spPr>
      </p:cxnSp>
      <p:cxnSp>
        <p:nvCxnSpPr>
          <p:cNvPr id="7180" name="Прямая со стрелкой 17"/>
          <p:cNvCxnSpPr>
            <a:stCxn id="7170" idx="1"/>
          </p:cNvCxnSpPr>
          <p:nvPr/>
        </p:nvCxnSpPr>
        <p:spPr>
          <a:xfrm rot="10800000">
            <a:off x="2214563" y="2786063"/>
            <a:ext cx="857250" cy="34925"/>
          </a:xfrm>
          <a:prstGeom prst="line">
            <a:avLst/>
          </a:prstGeom>
          <a:noFill/>
          <a:ln w="28575">
            <a:solidFill>
              <a:srgbClr val="4A7EBB"/>
            </a:solidFill>
            <a:miter lim="800000"/>
            <a:tailEnd type="arrow"/>
          </a:ln>
        </p:spPr>
      </p:cxnSp>
      <p:cxnSp>
        <p:nvCxnSpPr>
          <p:cNvPr id="7181" name="Прямая со стрелкой 19"/>
          <p:cNvCxnSpPr>
            <a:stCxn id="7170" idx="3"/>
            <a:endCxn id="7176" idx="1"/>
          </p:cNvCxnSpPr>
          <p:nvPr/>
        </p:nvCxnSpPr>
        <p:spPr>
          <a:xfrm>
            <a:off x="6215063" y="2820988"/>
            <a:ext cx="642937" cy="1587"/>
          </a:xfrm>
          <a:prstGeom prst="line">
            <a:avLst/>
          </a:prstGeom>
          <a:noFill/>
          <a:ln w="28575">
            <a:solidFill>
              <a:srgbClr val="4A7EBB"/>
            </a:solidFill>
            <a:miter lim="800000"/>
            <a:tailEnd type="arrow"/>
          </a:ln>
        </p:spPr>
      </p:cxnSp>
      <p:cxnSp>
        <p:nvCxnSpPr>
          <p:cNvPr id="7182" name="Прямая со стрелкой 21"/>
          <p:cNvCxnSpPr>
            <a:stCxn id="7170" idx="2"/>
          </p:cNvCxnSpPr>
          <p:nvPr/>
        </p:nvCxnSpPr>
        <p:spPr>
          <a:xfrm rot="5400000">
            <a:off x="2678906" y="2678907"/>
            <a:ext cx="1285875" cy="2643188"/>
          </a:xfrm>
          <a:prstGeom prst="line">
            <a:avLst/>
          </a:prstGeom>
          <a:noFill/>
          <a:ln w="28575">
            <a:solidFill>
              <a:srgbClr val="4A7EBB"/>
            </a:solidFill>
            <a:miter lim="800000"/>
            <a:tailEnd type="arrow"/>
          </a:ln>
        </p:spPr>
      </p:cxnSp>
      <p:cxnSp>
        <p:nvCxnSpPr>
          <p:cNvPr id="7183" name="Прямая со стрелкой 23"/>
          <p:cNvCxnSpPr>
            <a:stCxn id="7170" idx="2"/>
            <a:endCxn id="7177" idx="0"/>
          </p:cNvCxnSpPr>
          <p:nvPr/>
        </p:nvCxnSpPr>
        <p:spPr>
          <a:xfrm rot="16200000" flipH="1">
            <a:off x="5179219" y="2821782"/>
            <a:ext cx="1571625" cy="2643187"/>
          </a:xfrm>
          <a:prstGeom prst="line">
            <a:avLst/>
          </a:prstGeom>
          <a:noFill/>
          <a:ln w="28575">
            <a:solidFill>
              <a:srgbClr val="4A7EBB"/>
            </a:solidFill>
            <a:miter lim="800000"/>
            <a:tailEnd type="arrow"/>
          </a:ln>
        </p:spPr>
      </p:cxnSp>
      <p:cxnSp>
        <p:nvCxnSpPr>
          <p:cNvPr id="7184" name="Прямая со стрелкой 25"/>
          <p:cNvCxnSpPr>
            <a:stCxn id="7170" idx="2"/>
          </p:cNvCxnSpPr>
          <p:nvPr/>
        </p:nvCxnSpPr>
        <p:spPr>
          <a:xfrm rot="5400000">
            <a:off x="4286251" y="3714750"/>
            <a:ext cx="715962" cy="1587"/>
          </a:xfrm>
          <a:prstGeom prst="line">
            <a:avLst/>
          </a:prstGeom>
          <a:noFill/>
          <a:ln w="28575">
            <a:solidFill>
              <a:srgbClr val="4A7EBB"/>
            </a:solidFill>
            <a:miter lim="800000"/>
            <a:tailEnd type="arrow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800">
        <p:circle/>
      </p:transition>
    </mc:Choice>
    <mc:Fallback>
      <p:transition>
        <p:circle/>
      </p:transition>
    </mc:Fallback>
  </mc:AlternateContent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grpSp>
        <p:nvGrpSpPr>
          <p:cNvPr id="8196" name="Заголовок 1"/>
          <p:cNvGrpSpPr>
            <a:grpSpLocks noGrp="1"/>
          </p:cNvGrpSpPr>
          <p:nvPr/>
        </p:nvGrpSpPr>
        <p:grpSpPr>
          <a:xfrm>
            <a:off x="171450" y="171450"/>
            <a:ext cx="8807450" cy="1230313"/>
            <a:chOff x="108" y="108"/>
            <a:chExt cx="5548" cy="775"/>
          </a:xfrm>
        </p:grpSpPr>
        <p:pic>
          <p:nvPicPr>
            <p:cNvPr id="8194" name="Заголовок 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08" y="108"/>
              <a:ext cx="5548" cy="775"/>
            </a:xfrm>
            <a:prstGeom prst="rect">
              <a:avLst/>
            </a:prstGeom>
            <a:noFill/>
            <a:ln>
              <a:miter lim="800000"/>
            </a:ln>
          </p:spPr>
        </p:pic>
        <p:sp>
          <p:nvSpPr>
            <p:cNvPr id="8195" name=""/>
            <p:cNvSpPr/>
            <p:nvPr/>
          </p:nvSpPr>
          <p:spPr>
            <a:xfrm>
              <a:off x="270" y="270"/>
              <a:ext cx="5220" cy="45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ctr" anchorCtr="0">
              <a:noAutofit/>
            </a:bodyPr>
            <a:lstStyle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5pPr>
            </a:lstStyle>
            <a:p>
              <a:pPr marL="0" lvl="0" indent="0" algn="ctr" eaLnBrk="1" hangingPunct="1"/>
              <a:r>
                <a:rPr sz="3600" b="1">
                  <a:solidFill>
                    <a:srgbClr val="376092"/>
                  </a:solidFill>
                  <a:latin typeface="Calibri" pitchFamily="34" charset="0"/>
                </a:rPr>
                <a:t>Мини- лаборатория «Почемучки»</a:t>
              </a:r>
              <a:endParaRPr sz="3600" b="1">
                <a:solidFill>
                  <a:srgbClr val="376092"/>
                </a:solidFill>
                <a:latin typeface="Calibri" pitchFamily="34" charset="0"/>
              </a:endParaRPr>
            </a:p>
          </p:txBody>
        </p:sp>
      </p:grpSp>
      <p:sp>
        <p:nvSpPr>
          <p:cNvPr id="819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3" y="1341438"/>
            <a:ext cx="4191000" cy="5256212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819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8" y="1341438"/>
            <a:ext cx="3838575" cy="5256212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>
    <p:pull dir="d"/>
  </p:transition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grpSp>
        <p:nvGrpSpPr>
          <p:cNvPr id="9220" name="Заголовок 1"/>
          <p:cNvGrpSpPr>
            <a:grpSpLocks noGrp="1"/>
          </p:cNvGrpSpPr>
          <p:nvPr/>
        </p:nvGrpSpPr>
        <p:grpSpPr>
          <a:xfrm>
            <a:off x="171450" y="171450"/>
            <a:ext cx="8807450" cy="1230313"/>
            <a:chOff x="108" y="108"/>
            <a:chExt cx="5548" cy="775"/>
          </a:xfrm>
        </p:grpSpPr>
        <p:pic>
          <p:nvPicPr>
            <p:cNvPr id="9218" name="Заголовок 1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08" y="108"/>
              <a:ext cx="5548" cy="775"/>
            </a:xfrm>
            <a:prstGeom prst="rect">
              <a:avLst/>
            </a:prstGeom>
            <a:noFill/>
            <a:ln>
              <a:miter lim="800000"/>
            </a:ln>
          </p:spPr>
        </p:pic>
        <p:sp>
          <p:nvSpPr>
            <p:cNvPr id="9219" name=""/>
            <p:cNvSpPr/>
            <p:nvPr/>
          </p:nvSpPr>
          <p:spPr>
            <a:xfrm>
              <a:off x="270" y="270"/>
              <a:ext cx="5220" cy="450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anchor="ctr" anchorCtr="0">
              <a:noAutofit/>
            </a:bodyPr>
            <a:lstStyle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ru-RU" altLang="en-US" sz="1800" b="0" i="0" u="none" baseline="0">
                  <a:solidFill>
                    <a:schemeClr val="tx1"/>
                  </a:solidFill>
                  <a:effectLst/>
                  <a:latin typeface="Arial" pitchFamily="34" charset="0"/>
                  <a:ea typeface="Arial" pitchFamily="34" charset="0"/>
                </a:defRPr>
              </a:lvl5pPr>
            </a:lstStyle>
            <a:p>
              <a:pPr marL="0" lvl="0" indent="0" algn="ctr" eaLnBrk="1" hangingPunct="1"/>
              <a:r>
                <a:rPr sz="3600" b="1">
                  <a:solidFill>
                    <a:srgbClr val="376092"/>
                  </a:solidFill>
                  <a:latin typeface="Calibri" pitchFamily="34" charset="0"/>
                </a:rPr>
                <a:t>Мини- лаборатория «Почемучки»</a:t>
              </a:r>
              <a:endParaRPr sz="3600" b="1">
                <a:solidFill>
                  <a:srgbClr val="376092"/>
                </a:solidFill>
                <a:latin typeface="Calibri" pitchFamily="34" charset="0"/>
              </a:endParaRPr>
            </a:p>
          </p:txBody>
        </p:sp>
      </p:grpSp>
      <p:pic>
        <p:nvPicPr>
          <p:cNvPr id="9221" name="Picture 4" descr="G:\конференция\SAM_13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975" y="4457700"/>
            <a:ext cx="3143250" cy="2357438"/>
          </a:xfrm>
          <a:prstGeom prst="rect">
            <a:avLst/>
          </a:prstGeom>
          <a:noFill/>
          <a:ln w="38100">
            <a:solidFill>
              <a:srgbClr val="558ED5"/>
            </a:solidFill>
            <a:miter lim="800000"/>
          </a:ln>
        </p:spPr>
      </p:pic>
      <p:pic>
        <p:nvPicPr>
          <p:cNvPr id="9222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913" y="3803650"/>
            <a:ext cx="3381375" cy="2932113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223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963" y="1033463"/>
            <a:ext cx="3743325" cy="246697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9224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249363"/>
            <a:ext cx="4013200" cy="3103562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>
    <p:pull dir="d"/>
  </p:transition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/>
      <p:pic>
        <p:nvPicPr>
          <p:cNvPr id="10242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338" y="941388"/>
            <a:ext cx="3932237" cy="2182812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024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" y="788988"/>
            <a:ext cx="4427538" cy="2678112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0244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813" y="3278188"/>
            <a:ext cx="4416425" cy="3214687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0245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0" y="3500438"/>
            <a:ext cx="3816350" cy="3024187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10246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688" y="-288925"/>
            <a:ext cx="8809037" cy="1230313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>
    <p:pull dir="d"/>
  </p:transition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20.03.14"/>
  <p:tag name="AS_TITLE" val="Aspose.Slides for .NET 2.0"/>
  <p:tag name="AS_VERSION" val="20.3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(4:3)</PresentationFormat>
  <Paragraphs>45</Paragraphs>
  <Slides>15</Slides>
  <Notes>0</Notes>
  <TotalTime>1397</TotalTime>
  <HiddenSlides>0</HiddenSlides>
  <MMClips>0</MMClips>
  <ScaleCrop>0</ScaleCrop>
  <HeadingPairs>
    <vt:vector baseType="variant" size="6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baseType="lpstr" size="21">
      <vt:lpstr>Arial</vt:lpstr>
      <vt:lpstr>Calibri</vt:lpstr>
      <vt:lpstr>Arial Black</vt:lpstr>
      <vt:lpstr>Times New Roman</vt:lpstr>
      <vt:lpstr>Comic Sans MS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Слайд 1</dc:title>
  <cp:revision>148</cp:revision>
  <dcterms:created xsi:type="dcterms:W3CDTF">2014-08-09T12:44:32Z</dcterms:created>
  <dcterms:modified xsi:type="dcterms:W3CDTF">2020-09-07T07:15:39Z</dcterms:modified>
</cp:coreProperties>
</file>