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5" r:id="rId4"/>
    <p:sldId id="260" r:id="rId5"/>
    <p:sldId id="271" r:id="rId6"/>
    <p:sldId id="269" r:id="rId7"/>
    <p:sldId id="289" r:id="rId8"/>
    <p:sldId id="270" r:id="rId9"/>
    <p:sldId id="262" r:id="rId10"/>
    <p:sldId id="281" r:id="rId11"/>
    <p:sldId id="290" r:id="rId12"/>
    <p:sldId id="277" r:id="rId13"/>
    <p:sldId id="285" r:id="rId14"/>
    <p:sldId id="287" r:id="rId15"/>
    <p:sldId id="278" r:id="rId16"/>
    <p:sldId id="284" r:id="rId17"/>
    <p:sldId id="282" r:id="rId18"/>
    <p:sldId id="266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B8B7E2A-465B-410A-87D5-3748EF325749}">
          <p14:sldIdLst>
            <p14:sldId id="256"/>
            <p14:sldId id="257"/>
            <p14:sldId id="275"/>
            <p14:sldId id="260"/>
            <p14:sldId id="271"/>
            <p14:sldId id="269"/>
            <p14:sldId id="289"/>
            <p14:sldId id="270"/>
            <p14:sldId id="262"/>
            <p14:sldId id="281"/>
            <p14:sldId id="290"/>
            <p14:sldId id="277"/>
            <p14:sldId id="285"/>
            <p14:sldId id="287"/>
            <p14:sldId id="278"/>
            <p14:sldId id="284"/>
            <p14:sldId id="282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>
      <p:cViewPr varScale="1">
        <p:scale>
          <a:sx n="69" d="100"/>
          <a:sy n="69" d="100"/>
        </p:scale>
        <p:origin x="141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CAD709-BBC8-41F2-B820-1A953996C25E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65734-0705-4CBD-A608-89B2AD0807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468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65734-0705-4CBD-A608-89B2AD080739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996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300A6-6D97-4FC0-87BE-403A771693E1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85025-4361-4988-89AD-9DC6F43A95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403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300A6-6D97-4FC0-87BE-403A771693E1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85025-4361-4988-89AD-9DC6F43A95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079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300A6-6D97-4FC0-87BE-403A771693E1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85025-4361-4988-89AD-9DC6F43A95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752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300A6-6D97-4FC0-87BE-403A771693E1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85025-4361-4988-89AD-9DC6F43A95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954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300A6-6D97-4FC0-87BE-403A771693E1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85025-4361-4988-89AD-9DC6F43A95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851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300A6-6D97-4FC0-87BE-403A771693E1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85025-4361-4988-89AD-9DC6F43A95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908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300A6-6D97-4FC0-87BE-403A771693E1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85025-4361-4988-89AD-9DC6F43A95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911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300A6-6D97-4FC0-87BE-403A771693E1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85025-4361-4988-89AD-9DC6F43A95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768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300A6-6D97-4FC0-87BE-403A771693E1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85025-4361-4988-89AD-9DC6F43A95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634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300A6-6D97-4FC0-87BE-403A771693E1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85025-4361-4988-89AD-9DC6F43A95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198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300A6-6D97-4FC0-87BE-403A771693E1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85025-4361-4988-89AD-9DC6F43A95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791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300A6-6D97-4FC0-87BE-403A771693E1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85025-4361-4988-89AD-9DC6F43A95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15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microsoft.com/office/2007/relationships/hdphoto" Target="../media/hdphoto19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6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microsoft.com/office/2007/relationships/hdphoto" Target="../media/hdphoto18.wdp"/><Relationship Id="rId4" Type="http://schemas.microsoft.com/office/2007/relationships/hdphoto" Target="../media/hdphoto15.wdp"/><Relationship Id="rId9" Type="http://schemas.openxmlformats.org/officeDocument/2006/relationships/image" Target="../media/image24.png"/><Relationship Id="rId14" Type="http://schemas.microsoft.com/office/2007/relationships/hdphoto" Target="../media/hdphoto20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microsoft.com/office/2007/relationships/hdphoto" Target="../media/hdphoto25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microsoft.com/office/2007/relationships/hdphoto" Target="../media/hdphoto24.wdp"/><Relationship Id="rId4" Type="http://schemas.microsoft.com/office/2007/relationships/hdphoto" Target="../media/hdphoto21.wdp"/><Relationship Id="rId9" Type="http://schemas.openxmlformats.org/officeDocument/2006/relationships/image" Target="../media/image30.png"/><Relationship Id="rId14" Type="http://schemas.microsoft.com/office/2007/relationships/hdphoto" Target="../media/hdphoto2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jpe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microsoft.com/office/2007/relationships/hdphoto" Target="../media/hdphoto9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10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jpeg"/><Relationship Id="rId7" Type="http://schemas.microsoft.com/office/2007/relationships/hdphoto" Target="../media/hdphoto1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12.wdp"/><Relationship Id="rId4" Type="http://schemas.openxmlformats.org/officeDocument/2006/relationships/image" Target="../media/image18.png"/><Relationship Id="rId9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1680" y="764704"/>
            <a:ext cx="619268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Портфолио </a:t>
            </a:r>
            <a:endParaRPr lang="ru-RU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85182" y="2244060"/>
            <a:ext cx="7047258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Воспитателя</a:t>
            </a:r>
          </a:p>
          <a:p>
            <a:pPr algn="ctr"/>
            <a:r>
              <a:rPr lang="ru-RU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Бобовской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 Елены Петровны</a:t>
            </a:r>
          </a:p>
          <a:p>
            <a:pPr algn="ctr"/>
            <a:r>
              <a:rPr lang="ru-RU" sz="2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 </a:t>
            </a:r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МБДОУ «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Середкинский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детский сад</a:t>
            </a:r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»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196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1124744"/>
            <a:ext cx="6624736" cy="425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000" b="1" i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79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79631" y="2967335"/>
            <a:ext cx="184730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1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497976"/>
            <a:ext cx="4572000" cy="42550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endParaRPr lang="ru-RU" sz="2000" b="1" i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260648"/>
            <a:ext cx="8208912" cy="10146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endParaRPr lang="ru-RU" sz="2400" b="1" i="1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 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effectLst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0070C0"/>
                </a:solidFill>
              </a:rPr>
              <a:t>Поощрения и награды</a:t>
            </a:r>
            <a:endParaRPr lang="ru-RU" sz="3600" b="1" i="1" dirty="0">
              <a:solidFill>
                <a:srgbClr val="0070C0"/>
              </a:solidFill>
            </a:endParaRPr>
          </a:p>
        </p:txBody>
      </p:sp>
      <p:pic>
        <p:nvPicPr>
          <p:cNvPr id="10" name="Рисунок 9" descr="C:\Users\Елена\Desktop\фото грамот)\20210518_234608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31640" y="1268760"/>
            <a:ext cx="1550912" cy="2342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Елена\Desktop\фото грамот)\20210518_234447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83968" y="1268760"/>
            <a:ext cx="1672856" cy="2283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Елена\Desktop\фото грамот)\20210518_233207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588224" y="1052736"/>
            <a:ext cx="1791232" cy="2466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Елена\Desktop\фото грамот)\20210518_233059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07704" y="3933056"/>
            <a:ext cx="1682205" cy="2379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Елена\Desktop\фото грамот)\20210518_233008.jpg"/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732240" y="3789040"/>
            <a:ext cx="1798161" cy="256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Елена\Desktop\фото грамот)\20210518_232924.jpg"/>
          <p:cNvPicPr/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355976" y="3789040"/>
            <a:ext cx="1871345" cy="2518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027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1124744"/>
            <a:ext cx="6624736" cy="425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000" b="1" i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79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79631" y="2967335"/>
            <a:ext cx="184730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1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497976"/>
            <a:ext cx="4572000" cy="42550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endParaRPr lang="ru-RU" sz="2000" b="1" i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260648"/>
            <a:ext cx="8208912" cy="10146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endParaRPr lang="ru-RU" sz="2400" b="1" i="1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 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effectLst/>
            </a:endParaRPr>
          </a:p>
        </p:txBody>
      </p:sp>
      <p:pic>
        <p:nvPicPr>
          <p:cNvPr id="8" name="Рисунок 7" descr="C:\Users\Елена\Desktop\фото грамот)\20210518_232808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547664" y="836712"/>
            <a:ext cx="1851967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Елена\Desktop\фото грамот)\20210518_232723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660232" y="692696"/>
            <a:ext cx="1637612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Елена\Desktop\фото грамот)\20210518_232614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83968" y="692696"/>
            <a:ext cx="1837690" cy="252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Елена\Desktop\фото грамот)\20210518_232520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23728" y="3717032"/>
            <a:ext cx="1944216" cy="260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Елена\Desktop\фото грамот)\20210518_232420.jpg"/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588224" y="3284984"/>
            <a:ext cx="1962507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Елена\Desktop\фото грамот)\20210518_232328.jpg"/>
          <p:cNvPicPr/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1698531" cy="2406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027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0070C0"/>
                </a:solidFill>
              </a:rPr>
              <a:t>Наши будни</a:t>
            </a:r>
            <a:endParaRPr lang="ru-RU" sz="3600" b="1" i="1" dirty="0">
              <a:solidFill>
                <a:srgbClr val="0070C0"/>
              </a:solidFill>
            </a:endParaRPr>
          </a:p>
        </p:txBody>
      </p:sp>
      <p:pic>
        <p:nvPicPr>
          <p:cNvPr id="7" name="Объект 6" descr="E:\выпуск\20200109_163033.jpg"/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52736"/>
            <a:ext cx="3312368" cy="2055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7" descr="E:\выпуск\20191211_114058.jpg"/>
          <p:cNvPicPr>
            <a:picLocks noGrp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" b="25868"/>
          <a:stretch/>
        </p:blipFill>
        <p:spPr bwMode="auto">
          <a:xfrm>
            <a:off x="6372200" y="1196752"/>
            <a:ext cx="2376264" cy="23762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E:\выпуск\20191121_09182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292080" y="4366578"/>
            <a:ext cx="3333750" cy="187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E:\выпуск\20190926_11403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149080"/>
            <a:ext cx="3556000" cy="20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E:\1 неделя декабря\20190508_101901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1" r="5096" b="11922"/>
          <a:stretch/>
        </p:blipFill>
        <p:spPr bwMode="auto">
          <a:xfrm>
            <a:off x="3490912" y="2420888"/>
            <a:ext cx="3097312" cy="17281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6791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E:\1 неделя декабря\20201118_09414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20688"/>
            <a:ext cx="2692400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E:\1 неделя декабря\20201118_09511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20688"/>
            <a:ext cx="36576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E:\1 неделя декабря\IMG_20160401_11382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140968"/>
            <a:ext cx="3162300" cy="2371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E:\1 неделя декабря\IMG_20160421_10461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183" y="2912685"/>
            <a:ext cx="3771265" cy="28276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980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0070C0"/>
                </a:solidFill>
              </a:rPr>
              <a:t>Наше творчество</a:t>
            </a:r>
            <a:endParaRPr lang="ru-RU" sz="3600" b="1" i="1" dirty="0">
              <a:solidFill>
                <a:srgbClr val="0070C0"/>
              </a:solidFill>
            </a:endParaRPr>
          </a:p>
        </p:txBody>
      </p:sp>
      <p:pic>
        <p:nvPicPr>
          <p:cNvPr id="4" name="Рисунок 3" descr="E:\выпуск\20200207_10140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2952328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E:\1 неделя декабря\20191228_12282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1" t="1588" r="10714" b="30159"/>
          <a:stretch/>
        </p:blipFill>
        <p:spPr bwMode="auto">
          <a:xfrm>
            <a:off x="4932040" y="1501639"/>
            <a:ext cx="3339058" cy="16224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E:\1 неделя декабря\20201110_11365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" t="-14237" r="24414" b="11458"/>
          <a:stretch/>
        </p:blipFill>
        <p:spPr bwMode="auto">
          <a:xfrm>
            <a:off x="5364088" y="3717032"/>
            <a:ext cx="2609850" cy="20878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E:\1 неделя декабря\20201110_13440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032" y="2481262"/>
            <a:ext cx="2527935" cy="189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Елена\Desktop\11 февраля\камера\20201226_155835.jpg"/>
          <p:cNvPicPr/>
          <p:nvPr/>
        </p:nvPicPr>
        <p:blipFill>
          <a:blip r:embed="rId7" cstate="print"/>
          <a:srcRect l="12548" t="-2027" r="8745" b="6081"/>
          <a:stretch>
            <a:fillRect/>
          </a:stretch>
        </p:blipFill>
        <p:spPr bwMode="auto">
          <a:xfrm rot="20138982">
            <a:off x="947448" y="3853180"/>
            <a:ext cx="2752614" cy="2043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112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1124744"/>
            <a:ext cx="6624736" cy="425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000" b="1" i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79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79631" y="2967335"/>
            <a:ext cx="184730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1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497976"/>
            <a:ext cx="4572000" cy="42550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endParaRPr lang="ru-RU" sz="2000" b="1" i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260648"/>
            <a:ext cx="8208912" cy="10146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endParaRPr lang="ru-RU" sz="2400" b="1" i="1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 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effectLst/>
            </a:endParaRPr>
          </a:p>
        </p:txBody>
      </p:sp>
      <p:pic>
        <p:nvPicPr>
          <p:cNvPr id="9" name="Рисунок 8" descr="C:\Users\Admin\Desktop\Новая папка\IMG_20161031_14443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4" t="507" r="12675" b="12405"/>
          <a:stretch/>
        </p:blipFill>
        <p:spPr bwMode="auto">
          <a:xfrm rot="20939129">
            <a:off x="1547664" y="1005078"/>
            <a:ext cx="2685137" cy="24938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Admin\Desktop\Новая папка\IMG_20161031_14442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4" b="2500"/>
          <a:stretch/>
        </p:blipFill>
        <p:spPr bwMode="auto">
          <a:xfrm rot="629545">
            <a:off x="5124436" y="1098109"/>
            <a:ext cx="3032744" cy="23914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C:\Users\Admin\Desktop\Новая папка\IMG_20161031_14441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8" r="5975" b="28907"/>
          <a:stretch/>
        </p:blipFill>
        <p:spPr bwMode="auto">
          <a:xfrm>
            <a:off x="2890233" y="3745720"/>
            <a:ext cx="3967768" cy="22035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7589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0070C0"/>
                </a:solidFill>
              </a:rPr>
              <a:t>Наши развлечения</a:t>
            </a:r>
            <a:endParaRPr lang="ru-RU" sz="3600" b="1" i="1" dirty="0">
              <a:solidFill>
                <a:srgbClr val="0070C0"/>
              </a:solidFill>
            </a:endParaRPr>
          </a:p>
        </p:txBody>
      </p:sp>
      <p:pic>
        <p:nvPicPr>
          <p:cNvPr id="4" name="Рисунок 3" descr="E:\выпуск\20200307_07531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6" b="10390"/>
          <a:stretch/>
        </p:blipFill>
        <p:spPr bwMode="auto">
          <a:xfrm>
            <a:off x="1200137" y="1196752"/>
            <a:ext cx="2219325" cy="24745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E:\выпуск\20200307_07522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96752"/>
            <a:ext cx="2867025" cy="2005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E:\выпуск\20190927_09195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39" y="3861048"/>
            <a:ext cx="328485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E:\1 неделя декабря\20201110_11140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3671348"/>
            <a:ext cx="3240361" cy="203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893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39752" y="692696"/>
            <a:ext cx="648072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</a:rPr>
              <a:t>Ребёнок - это маленький росток, </a:t>
            </a:r>
          </a:p>
          <a:p>
            <a:r>
              <a:rPr lang="ru-RU" sz="2400" b="1" i="1" dirty="0">
                <a:solidFill>
                  <a:srgbClr val="002060"/>
                </a:solidFill>
              </a:rPr>
              <a:t>Который холим, любим и лелеем; </a:t>
            </a:r>
          </a:p>
          <a:p>
            <a:r>
              <a:rPr lang="ru-RU" sz="2400" b="1" i="1" dirty="0">
                <a:solidFill>
                  <a:srgbClr val="002060"/>
                </a:solidFill>
              </a:rPr>
              <a:t>Ребёнок - это маленький цветок, </a:t>
            </a:r>
          </a:p>
          <a:p>
            <a:r>
              <a:rPr lang="ru-RU" sz="2400" b="1" i="1" dirty="0">
                <a:solidFill>
                  <a:srgbClr val="002060"/>
                </a:solidFill>
              </a:rPr>
              <a:t>Мы всей душой его согреем, </a:t>
            </a:r>
          </a:p>
          <a:p>
            <a:r>
              <a:rPr lang="ru-RU" sz="2400" b="1" i="1" dirty="0">
                <a:solidFill>
                  <a:srgbClr val="002060"/>
                </a:solidFill>
              </a:rPr>
              <a:t> Мы позаботимся о том,</a:t>
            </a:r>
          </a:p>
          <a:p>
            <a:r>
              <a:rPr lang="ru-RU" sz="2400" b="1" i="1" dirty="0">
                <a:solidFill>
                  <a:srgbClr val="002060"/>
                </a:solidFill>
              </a:rPr>
              <a:t> Чтоб мир открыть ему прекрасный, </a:t>
            </a:r>
          </a:p>
          <a:p>
            <a:r>
              <a:rPr lang="ru-RU" sz="2400" b="1" i="1" dirty="0">
                <a:solidFill>
                  <a:srgbClr val="002060"/>
                </a:solidFill>
              </a:rPr>
              <a:t>Чтоб лучик солнца рядом с ним </a:t>
            </a:r>
          </a:p>
          <a:p>
            <a:r>
              <a:rPr lang="ru-RU" sz="2400" b="1" i="1" dirty="0">
                <a:solidFill>
                  <a:srgbClr val="002060"/>
                </a:solidFill>
              </a:rPr>
              <a:t>Светился добротой и счастьем. </a:t>
            </a:r>
          </a:p>
          <a:p>
            <a:r>
              <a:rPr lang="ru-RU" sz="2400" b="1" i="1" dirty="0">
                <a:solidFill>
                  <a:srgbClr val="002060"/>
                </a:solidFill>
              </a:rPr>
              <a:t>Пусть напоит добром любви</a:t>
            </a:r>
          </a:p>
          <a:p>
            <a:r>
              <a:rPr lang="ru-RU" sz="2400" b="1" i="1" dirty="0">
                <a:solidFill>
                  <a:srgbClr val="002060"/>
                </a:solidFill>
              </a:rPr>
              <a:t> Цветочек нежный дождь-проказник; </a:t>
            </a:r>
          </a:p>
          <a:p>
            <a:r>
              <a:rPr lang="ru-RU" sz="2400" b="1" i="1" dirty="0">
                <a:solidFill>
                  <a:srgbClr val="002060"/>
                </a:solidFill>
              </a:rPr>
              <a:t>Расти, цветочек наш, расти</a:t>
            </a:r>
          </a:p>
          <a:p>
            <a:r>
              <a:rPr lang="ru-RU" sz="2400" b="1" i="1" dirty="0">
                <a:solidFill>
                  <a:srgbClr val="002060"/>
                </a:solidFill>
              </a:rPr>
              <a:t> И превратись в цветок прекрасный!</a:t>
            </a:r>
          </a:p>
          <a:p>
            <a:r>
              <a:rPr lang="ru-RU" sz="2400" b="1" i="1" dirty="0">
                <a:solidFill>
                  <a:srgbClr val="002060"/>
                </a:solidFill>
              </a:rPr>
              <a:t> </a:t>
            </a: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2503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1412776"/>
            <a:ext cx="604867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Gisha" panose="020B0502040204020203" pitchFamily="34" charset="-79"/>
              </a:rPr>
              <a:t>Спасибо </a:t>
            </a:r>
          </a:p>
          <a:p>
            <a:pPr algn="ctr"/>
            <a:r>
              <a:rPr lang="ru-RU" sz="6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Gisha" panose="020B0502040204020203" pitchFamily="34" charset="-79"/>
              </a:rPr>
              <a:t>за внимание!</a:t>
            </a:r>
            <a:endParaRPr lang="ru-RU" sz="60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+mj-lt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6995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146" y="0"/>
            <a:ext cx="9299509" cy="697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27584" y="260648"/>
            <a:ext cx="5616623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Общие сведения</a:t>
            </a:r>
          </a:p>
          <a:p>
            <a:pPr algn="ctr"/>
            <a:endParaRPr lang="ru-RU" sz="36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/>
            </a:endParaRPr>
          </a:p>
          <a:p>
            <a:pPr algn="ctr"/>
            <a:r>
              <a:rPr lang="ru-RU" sz="36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Бобовская</a:t>
            </a:r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 Елена Петровна</a:t>
            </a:r>
            <a:endParaRPr lang="ru-RU" sz="3600" b="1" i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  <a:p>
            <a:pPr algn="ctr"/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03648" y="2924944"/>
            <a:ext cx="4464496" cy="3450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i="1" u="sng" dirty="0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Образование</a:t>
            </a:r>
            <a:r>
              <a:rPr lang="ru-RU" sz="2400" b="1" i="1" u="sng" dirty="0" smtClean="0">
                <a:solidFill>
                  <a:srgbClr val="002060"/>
                </a:solidFill>
                <a:ea typeface="Calibri"/>
                <a:cs typeface="Times New Roman"/>
              </a:rPr>
              <a:t>-средне-специальное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i="1" u="sng" dirty="0" smtClean="0">
                <a:solidFill>
                  <a:srgbClr val="002060"/>
                </a:solidFill>
                <a:ea typeface="Calibri"/>
                <a:cs typeface="Times New Roman"/>
              </a:rPr>
              <a:t>Общий стаж-32 года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i="1" u="sng" dirty="0" smtClean="0">
                <a:solidFill>
                  <a:srgbClr val="002060"/>
                </a:solidFill>
                <a:ea typeface="Calibri"/>
                <a:cs typeface="Times New Roman"/>
              </a:rPr>
              <a:t>Педагогический стаж-32 года</a:t>
            </a:r>
            <a:endParaRPr lang="ru-RU" sz="2400" b="1" i="1" dirty="0" smtClean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В МБДОУ «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Середкинский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детский сад</a:t>
            </a:r>
            <a:r>
              <a:rPr lang="ru-RU" sz="2400" b="1" i="1" dirty="0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» работаю  с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июля</a:t>
            </a:r>
            <a:r>
              <a:rPr lang="ru-RU" sz="2400" b="1" i="1" dirty="0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1989 года</a:t>
            </a:r>
            <a:r>
              <a:rPr lang="ru-RU" sz="2400" i="1" dirty="0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ru-RU" sz="2400" i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pic>
        <p:nvPicPr>
          <p:cNvPr id="8" name="Рисунок 7" descr="E:\Портфолио\20210108_09482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3" r="5298" b="1164"/>
          <a:stretch/>
        </p:blipFill>
        <p:spPr bwMode="auto">
          <a:xfrm>
            <a:off x="6012160" y="2286466"/>
            <a:ext cx="2808312" cy="4176464"/>
          </a:xfrm>
          <a:prstGeom prst="round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3720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427590"/>
            <a:ext cx="9540551" cy="728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2664296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0070C0"/>
                </a:solidFill>
                <a:cs typeface="Times New Roman" pitchFamily="18" charset="0"/>
              </a:rPr>
              <a:t>Педагогическое кредо:</a:t>
            </a:r>
            <a:br>
              <a:rPr lang="ru-RU" sz="3600" b="1" i="1" dirty="0" smtClean="0">
                <a:solidFill>
                  <a:srgbClr val="0070C0"/>
                </a:solidFill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ребёнка внутри солнечный лучик. </a:t>
            </a:r>
            <a:b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Моя задача – дать ему засветиться!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780928"/>
            <a:ext cx="6400800" cy="2857872"/>
          </a:xfrm>
        </p:spPr>
        <p:txBody>
          <a:bodyPr/>
          <a:lstStyle/>
          <a:p>
            <a:r>
              <a:rPr lang="ru-RU" sz="3600" b="1" i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Мой девиз: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знаю, я не напрасно тружусь, я воспитатель и этим горжусь!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5268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фо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741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0070C0"/>
                </a:solidFill>
              </a:rPr>
              <a:t>Профессиональные и личностные ценности:</a:t>
            </a:r>
            <a:endParaRPr lang="ru-RU" sz="3600" b="1" i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1412777"/>
            <a:ext cx="7200800" cy="266429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2800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2800" i="1" dirty="0" smtClean="0">
                <a:solidFill>
                  <a:srgbClr val="002060"/>
                </a:solidFill>
              </a:rPr>
              <a:t>Ценю в людях доброту, порядочность, честность, отзывчивость.</a:t>
            </a:r>
          </a:p>
          <a:p>
            <a:pPr marL="0" indent="0">
              <a:buNone/>
            </a:pPr>
            <a:r>
              <a:rPr lang="ru-RU" sz="2800" i="1" dirty="0" smtClean="0">
                <a:solidFill>
                  <a:srgbClr val="002060"/>
                </a:solidFill>
              </a:rPr>
              <a:t>Считаю, что каждый должен обладать этими качествами, поэтому стремлюсь воспитывать эти качества в детях, с которыми я работаю</a:t>
            </a:r>
            <a:endParaRPr lang="ru-RU" sz="28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0727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6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476672"/>
            <a:ext cx="7272808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751344"/>
            <a:ext cx="72008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Мои принципы работы:</a:t>
            </a:r>
          </a:p>
          <a:p>
            <a:r>
              <a:rPr lang="ru-RU" sz="2000" i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•не быть назойливой: у каждого свой мир интересов и увлечений;</a:t>
            </a:r>
          </a:p>
          <a:p>
            <a:r>
              <a:rPr lang="ru-RU" sz="2000" i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• детям больше самостоятельности и права выбора;</a:t>
            </a:r>
          </a:p>
          <a:p>
            <a:r>
              <a:rPr lang="ru-RU" sz="2000" i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• не развлекательность, а занимательность </a:t>
            </a:r>
            <a:r>
              <a:rPr lang="ru-RU" sz="2000" i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2000" i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как основа эмоционального тона занятия;</a:t>
            </a:r>
          </a:p>
          <a:p>
            <a:r>
              <a:rPr lang="ru-RU" sz="2000" i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• </a:t>
            </a:r>
            <a:r>
              <a:rPr lang="ru-RU" sz="2000" i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уметь вставать на позицию ребенка, видеть в нем личность, индивидуальность;</a:t>
            </a:r>
          </a:p>
          <a:p>
            <a:r>
              <a:rPr lang="ru-RU" sz="2000" i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• помогать ребенку быть социально значимым и успешным;</a:t>
            </a:r>
          </a:p>
          <a:p>
            <a:r>
              <a:rPr lang="ru-RU" sz="2000" i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• предоставляешь требования к </a:t>
            </a:r>
            <a:r>
              <a:rPr lang="ru-RU" sz="2000" b="1" i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воспитанникам</a:t>
            </a:r>
            <a:r>
              <a:rPr lang="ru-RU" sz="2000" i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, проверь, соответствуешь ли им сам;</a:t>
            </a:r>
          </a:p>
          <a:p>
            <a:r>
              <a:rPr lang="ru-RU" sz="2000" i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• все новое – это интересно!</a:t>
            </a:r>
          </a:p>
        </p:txBody>
      </p:sp>
    </p:spTree>
    <p:extLst>
      <p:ext uri="{BB962C8B-B14F-4D97-AF65-F5344CB8AC3E}">
        <p14:creationId xmlns:p14="http://schemas.microsoft.com/office/powerpoint/2010/main" val="1398157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6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0070C0"/>
                </a:solidFill>
              </a:rPr>
              <a:t>Курсы повышения квалификации</a:t>
            </a:r>
            <a:endParaRPr lang="ru-RU" sz="3600" b="1" i="1" dirty="0">
              <a:solidFill>
                <a:srgbClr val="0070C0"/>
              </a:solidFill>
            </a:endParaRPr>
          </a:p>
        </p:txBody>
      </p:sp>
      <p:pic>
        <p:nvPicPr>
          <p:cNvPr id="7" name="Объект 6" descr="E:\ДЛЯ Петровны\IMG_20210329_0026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52736"/>
            <a:ext cx="2808312" cy="20162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" name="Рисунок 7" descr="C:\Users\Елена\Desktop\фото грамот)\20210518_234312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5400000">
            <a:off x="5860944" y="440669"/>
            <a:ext cx="2016225" cy="324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Елена\Desktop\фото грамот)\20210518_234231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3402" y="3739935"/>
            <a:ext cx="3528392" cy="244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Елена\Desktop\фото грамот)\20210518_234142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5400000">
            <a:off x="5735478" y="3441072"/>
            <a:ext cx="2347252" cy="304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Елена\Desktop\фото грамот)\20210518_233858.jpg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5400000">
            <a:off x="3955131" y="2324301"/>
            <a:ext cx="162614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411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600" b="1" i="1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" name="Содержимое 9" descr="C:\Users\Елена\Desktop\фото грамот)\20210518_234406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4711598">
            <a:off x="1434679" y="325787"/>
            <a:ext cx="2342895" cy="356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Елена\Desktop\фото грамот)\20210518_234258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0266315">
            <a:off x="5428280" y="308706"/>
            <a:ext cx="2933494" cy="2424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Елена\Desktop\фото грамот)\20210518_234052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4848407">
            <a:off x="1358947" y="3705882"/>
            <a:ext cx="2173823" cy="302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Елена\Desktop\фото грамот)\20210518_233949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4785424">
            <a:off x="5878768" y="3517077"/>
            <a:ext cx="2139351" cy="304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Елена\Desktop\фото грамот)\20210518_233802.jpg"/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4829555">
            <a:off x="3609694" y="1716937"/>
            <a:ext cx="2171700" cy="3121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411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0070C0"/>
                </a:solidFill>
              </a:rPr>
              <a:t>Достижения воспитанников</a:t>
            </a:r>
            <a:endParaRPr lang="ru-RU" sz="3600" b="1" i="1" dirty="0">
              <a:solidFill>
                <a:srgbClr val="0070C0"/>
              </a:solidFill>
            </a:endParaRPr>
          </a:p>
        </p:txBody>
      </p:sp>
      <p:pic>
        <p:nvPicPr>
          <p:cNvPr id="6" name="Объект 5" descr="E:\Дипломы\Скан_20201126 (4).jpg"/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988" y="1844824"/>
            <a:ext cx="2232247" cy="316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Объект 6" descr="E:\Дипломы\Скан_20201126 (2).jpg"/>
          <p:cNvPicPr>
            <a:picLocks noGrp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574" y="1844824"/>
            <a:ext cx="2520280" cy="316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Елена\Desktop\фото грамот)\20210518_231248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098755" y="4029496"/>
            <a:ext cx="2083641" cy="2585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Елена\Desktop\фото грамот)\20210518_231118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098755" y="1091890"/>
            <a:ext cx="2083642" cy="293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915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2" y="-37795"/>
            <a:ext cx="9236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1124744"/>
            <a:ext cx="6624736" cy="425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000" b="1" i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79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79631" y="2967335"/>
            <a:ext cx="184730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1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497976"/>
            <a:ext cx="4572000" cy="42550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endParaRPr lang="ru-RU" sz="2000" b="1" i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260648"/>
            <a:ext cx="8208912" cy="10146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endParaRPr lang="ru-RU" sz="2400" b="1" i="1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 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effectLst/>
            </a:endParaRPr>
          </a:p>
        </p:txBody>
      </p:sp>
      <p:pic>
        <p:nvPicPr>
          <p:cNvPr id="8" name="Рисунок 7" descr="E:\1 неделя декабря\IMG-ebcf5e3b4ca11bf9e72d10a96c56951c-V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34923"/>
            <a:ext cx="2209800" cy="312610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2" name="Рисунок 11" descr="C:\Users\Елена\Desktop\фото грамот)\20210518_230825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300192" y="620688"/>
            <a:ext cx="208823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Елена\Desktop\фото грамот)\20210518_231554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292080" y="2708920"/>
            <a:ext cx="2376264" cy="337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Елена\Desktop\фото грамот)\20210518_231507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627784" y="2780928"/>
            <a:ext cx="223224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154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940</TotalTime>
  <Words>252</Words>
  <Application>Microsoft Office PowerPoint</Application>
  <PresentationFormat>Экран (4:3)</PresentationFormat>
  <Paragraphs>58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Gisha</vt:lpstr>
      <vt:lpstr>Times New Roman</vt:lpstr>
      <vt:lpstr>Тема Office</vt:lpstr>
      <vt:lpstr>Презентация PowerPoint</vt:lpstr>
      <vt:lpstr>Презентация PowerPoint</vt:lpstr>
      <vt:lpstr>Педагогическое кредо: У ребёнка внутри солнечный лучик.  Моя задача – дать ему засветиться!</vt:lpstr>
      <vt:lpstr>Профессиональные и личностные ценности:</vt:lpstr>
      <vt:lpstr>Презентация PowerPoint</vt:lpstr>
      <vt:lpstr>Курсы повышения квалификации</vt:lpstr>
      <vt:lpstr>Презентация PowerPoint</vt:lpstr>
      <vt:lpstr>Достижения воспитанников</vt:lpstr>
      <vt:lpstr>Презентация PowerPoint</vt:lpstr>
      <vt:lpstr>Поощрения и награды</vt:lpstr>
      <vt:lpstr>Презентация PowerPoint</vt:lpstr>
      <vt:lpstr>Наши будни</vt:lpstr>
      <vt:lpstr>Презентация PowerPoint</vt:lpstr>
      <vt:lpstr>Наше творчество</vt:lpstr>
      <vt:lpstr>Презентация PowerPoint</vt:lpstr>
      <vt:lpstr>Наши развлечения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82</cp:revision>
  <dcterms:created xsi:type="dcterms:W3CDTF">2017-03-12T14:24:53Z</dcterms:created>
  <dcterms:modified xsi:type="dcterms:W3CDTF">2021-05-20T02:18:32Z</dcterms:modified>
</cp:coreProperties>
</file>